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2" r:id="rId1"/>
  </p:sldMasterIdLst>
  <p:notesMasterIdLst>
    <p:notesMasterId r:id="rId23"/>
  </p:notesMasterIdLst>
  <p:sldIdLst>
    <p:sldId id="256" r:id="rId2"/>
    <p:sldId id="390" r:id="rId3"/>
    <p:sldId id="391" r:id="rId4"/>
    <p:sldId id="393" r:id="rId5"/>
    <p:sldId id="397" r:id="rId6"/>
    <p:sldId id="394" r:id="rId7"/>
    <p:sldId id="395" r:id="rId8"/>
    <p:sldId id="396" r:id="rId9"/>
    <p:sldId id="398" r:id="rId10"/>
    <p:sldId id="399" r:id="rId11"/>
    <p:sldId id="400" r:id="rId12"/>
    <p:sldId id="401" r:id="rId13"/>
    <p:sldId id="402" r:id="rId14"/>
    <p:sldId id="404" r:id="rId15"/>
    <p:sldId id="405" r:id="rId16"/>
    <p:sldId id="403" r:id="rId17"/>
    <p:sldId id="406" r:id="rId18"/>
    <p:sldId id="408" r:id="rId19"/>
    <p:sldId id="407" r:id="rId20"/>
    <p:sldId id="319" r:id="rId21"/>
    <p:sldId id="409" r:id="rId22"/>
  </p:sldIdLst>
  <p:sldSz cx="9144000" cy="6858000" type="screen4x3"/>
  <p:notesSz cx="6997700" cy="9271000"/>
  <p:defaultTextStyle>
    <a:defPPr>
      <a:defRPr lang="en-US"/>
    </a:defPPr>
    <a:lvl1pPr algn="ctr" rtl="0" fontAlgn="base">
      <a:spcBef>
        <a:spcPct val="0"/>
      </a:spcBef>
      <a:spcAft>
        <a:spcPct val="0"/>
      </a:spcAft>
      <a:defRPr sz="2800" kern="1200">
        <a:solidFill>
          <a:srgbClr val="3333CC"/>
        </a:solidFill>
        <a:latin typeface="Verdana" pitchFamily="34" charset="0"/>
        <a:ea typeface="+mn-ea"/>
        <a:cs typeface="+mn-cs"/>
      </a:defRPr>
    </a:lvl1pPr>
    <a:lvl2pPr marL="457200" algn="ctr" rtl="0" fontAlgn="base">
      <a:spcBef>
        <a:spcPct val="0"/>
      </a:spcBef>
      <a:spcAft>
        <a:spcPct val="0"/>
      </a:spcAft>
      <a:defRPr sz="2800" kern="1200">
        <a:solidFill>
          <a:srgbClr val="3333CC"/>
        </a:solidFill>
        <a:latin typeface="Verdana" pitchFamily="34" charset="0"/>
        <a:ea typeface="+mn-ea"/>
        <a:cs typeface="+mn-cs"/>
      </a:defRPr>
    </a:lvl2pPr>
    <a:lvl3pPr marL="914400" algn="ctr" rtl="0" fontAlgn="base">
      <a:spcBef>
        <a:spcPct val="0"/>
      </a:spcBef>
      <a:spcAft>
        <a:spcPct val="0"/>
      </a:spcAft>
      <a:defRPr sz="2800" kern="1200">
        <a:solidFill>
          <a:srgbClr val="3333CC"/>
        </a:solidFill>
        <a:latin typeface="Verdana" pitchFamily="34" charset="0"/>
        <a:ea typeface="+mn-ea"/>
        <a:cs typeface="+mn-cs"/>
      </a:defRPr>
    </a:lvl3pPr>
    <a:lvl4pPr marL="1371600" algn="ctr" rtl="0" fontAlgn="base">
      <a:spcBef>
        <a:spcPct val="0"/>
      </a:spcBef>
      <a:spcAft>
        <a:spcPct val="0"/>
      </a:spcAft>
      <a:defRPr sz="2800" kern="1200">
        <a:solidFill>
          <a:srgbClr val="3333CC"/>
        </a:solidFill>
        <a:latin typeface="Verdana" pitchFamily="34" charset="0"/>
        <a:ea typeface="+mn-ea"/>
        <a:cs typeface="+mn-cs"/>
      </a:defRPr>
    </a:lvl4pPr>
    <a:lvl5pPr marL="1828800" algn="ctr" rtl="0" fontAlgn="base">
      <a:spcBef>
        <a:spcPct val="0"/>
      </a:spcBef>
      <a:spcAft>
        <a:spcPct val="0"/>
      </a:spcAft>
      <a:defRPr sz="2800" kern="1200">
        <a:solidFill>
          <a:srgbClr val="3333CC"/>
        </a:solidFill>
        <a:latin typeface="Verdana" pitchFamily="34" charset="0"/>
        <a:ea typeface="+mn-ea"/>
        <a:cs typeface="+mn-cs"/>
      </a:defRPr>
    </a:lvl5pPr>
    <a:lvl6pPr marL="2286000" algn="l" defTabSz="914400" rtl="0" eaLnBrk="1" latinLnBrk="0" hangingPunct="1">
      <a:defRPr sz="2800" kern="1200">
        <a:solidFill>
          <a:srgbClr val="3333CC"/>
        </a:solidFill>
        <a:latin typeface="Verdana" pitchFamily="34" charset="0"/>
        <a:ea typeface="+mn-ea"/>
        <a:cs typeface="+mn-cs"/>
      </a:defRPr>
    </a:lvl6pPr>
    <a:lvl7pPr marL="2743200" algn="l" defTabSz="914400" rtl="0" eaLnBrk="1" latinLnBrk="0" hangingPunct="1">
      <a:defRPr sz="2800" kern="1200">
        <a:solidFill>
          <a:srgbClr val="3333CC"/>
        </a:solidFill>
        <a:latin typeface="Verdana" pitchFamily="34" charset="0"/>
        <a:ea typeface="+mn-ea"/>
        <a:cs typeface="+mn-cs"/>
      </a:defRPr>
    </a:lvl7pPr>
    <a:lvl8pPr marL="3200400" algn="l" defTabSz="914400" rtl="0" eaLnBrk="1" latinLnBrk="0" hangingPunct="1">
      <a:defRPr sz="2800" kern="1200">
        <a:solidFill>
          <a:srgbClr val="3333CC"/>
        </a:solidFill>
        <a:latin typeface="Verdana" pitchFamily="34" charset="0"/>
        <a:ea typeface="+mn-ea"/>
        <a:cs typeface="+mn-cs"/>
      </a:defRPr>
    </a:lvl8pPr>
    <a:lvl9pPr marL="3657600" algn="l" defTabSz="914400" rtl="0" eaLnBrk="1" latinLnBrk="0" hangingPunct="1">
      <a:defRPr sz="2800" kern="1200">
        <a:solidFill>
          <a:srgbClr val="3333CC"/>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CC"/>
    <a:srgbClr val="339933"/>
    <a:srgbClr val="007F00"/>
    <a:srgbClr val="B9CDE5"/>
    <a:srgbClr val="000000"/>
    <a:srgbClr val="33CC33"/>
    <a:srgbClr val="CCCCFF"/>
    <a:srgbClr val="FF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97" autoAdjust="0"/>
  </p:normalViewPr>
  <p:slideViewPr>
    <p:cSldViewPr snapToGrid="0">
      <p:cViewPr>
        <p:scale>
          <a:sx n="75" d="100"/>
          <a:sy n="75" d="100"/>
        </p:scale>
        <p:origin x="-1656" y="-58"/>
      </p:cViewPr>
      <p:guideLst>
        <p:guide orient="horz" pos="2208"/>
        <p:guide pos="2880"/>
      </p:guideLst>
    </p:cSldViewPr>
  </p:slideViewPr>
  <p:notesTextViewPr>
    <p:cViewPr>
      <p:scale>
        <a:sx n="100" d="100"/>
        <a:sy n="100" d="100"/>
      </p:scale>
      <p:origin x="0" y="0"/>
    </p:cViewPr>
  </p:notesTextViewPr>
  <p:notesViewPr>
    <p:cSldViewPr snapToGrid="0">
      <p:cViewPr varScale="1">
        <p:scale>
          <a:sx n="58" d="100"/>
          <a:sy n="58" d="100"/>
        </p:scale>
        <p:origin x="-2556" y="-96"/>
      </p:cViewPr>
      <p:guideLst>
        <p:guide orient="horz" pos="2920"/>
        <p:guide pos="2204"/>
      </p:guideLst>
    </p:cSldViewPr>
  </p:notesViewPr>
  <p:gridSpacing cx="914398" cy="9143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latin typeface="Arial" pitchFamily="34" charset="0"/>
                <a:ea typeface="宋体" pitchFamily="2" charset="-122"/>
              </a:defRPr>
            </a:lvl1pPr>
          </a:lstStyle>
          <a:p>
            <a:endParaRPr lang="en-US"/>
          </a:p>
        </p:txBody>
      </p:sp>
      <p:sp>
        <p:nvSpPr>
          <p:cNvPr id="3075"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pitchFamily="34" charset="0"/>
              </a:defRPr>
            </a:lvl1pPr>
          </a:lstStyle>
          <a:p>
            <a:endParaRPr lang="zh-CN"/>
          </a:p>
        </p:txBody>
      </p:sp>
      <p:sp>
        <p:nvSpPr>
          <p:cNvPr id="3076" name="Rectangle 4"/>
          <p:cNvSpPr>
            <a:spLocks noGrp="1" noRot="1" noChangeAspect="1" noChangeArrowheads="1"/>
          </p:cNvSpPr>
          <p:nvPr>
            <p:ph type="sldImg" idx="2"/>
          </p:nvPr>
        </p:nvSpPr>
        <p:spPr bwMode="auto">
          <a:xfrm>
            <a:off x="1181100" y="695325"/>
            <a:ext cx="4635500" cy="3476625"/>
          </a:xfrm>
          <a:prstGeom prst="rect">
            <a:avLst/>
          </a:prstGeom>
          <a:noFill/>
          <a:ln w="9525">
            <a:noFill/>
            <a:miter lim="800000"/>
            <a:headEnd/>
            <a:tailEnd/>
          </a:ln>
          <a:effectLst/>
        </p:spPr>
      </p:sp>
      <p:sp>
        <p:nvSpPr>
          <p:cNvPr id="3077" name="Rectangle 5"/>
          <p:cNvSpPr>
            <a:spLocks noGrp="1" noRot="1" noChangeArrowheads="1"/>
          </p:cNvSpPr>
          <p:nvPr>
            <p:ph type="body" sz="quarter" idx="3"/>
          </p:nvPr>
        </p:nvSpPr>
        <p:spPr bwMode="auto">
          <a:xfrm>
            <a:off x="700088" y="4403725"/>
            <a:ext cx="5597525" cy="41719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3078" name="Rectangle 6"/>
          <p:cNvSpPr>
            <a:spLocks noGrp="1" noChangeArrowheads="1"/>
          </p:cNvSpPr>
          <p:nvPr>
            <p:ph type="ftr" sz="quarter" idx="4"/>
          </p:nvPr>
        </p:nvSpPr>
        <p:spPr bwMode="auto">
          <a:xfrm>
            <a:off x="0" y="8805863"/>
            <a:ext cx="3032125"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Arial" pitchFamily="34" charset="0"/>
                <a:ea typeface="宋体" pitchFamily="2" charset="-122"/>
              </a:defRPr>
            </a:lvl1pPr>
          </a:lstStyle>
          <a:p>
            <a:endParaRPr lang="en-US"/>
          </a:p>
        </p:txBody>
      </p:sp>
      <p:sp>
        <p:nvSpPr>
          <p:cNvPr id="3079" name="Rectangle 7"/>
          <p:cNvSpPr>
            <a:spLocks noGrp="1" noChangeArrowheads="1"/>
          </p:cNvSpPr>
          <p:nvPr>
            <p:ph type="sldNum" sz="quarter" idx="5"/>
          </p:nvPr>
        </p:nvSpPr>
        <p:spPr bwMode="auto">
          <a:xfrm>
            <a:off x="3963988" y="8805863"/>
            <a:ext cx="3032125"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pitchFamily="34" charset="0"/>
              </a:defRPr>
            </a:lvl1pPr>
          </a:lstStyle>
          <a:p>
            <a:fld id="{29874C5C-0403-462C-8391-6CC5D3FD90A5}" type="slidenum">
              <a:rPr lang="en-US" altLang="zh-CN"/>
              <a:pPr/>
              <a:t>‹#›</a:t>
            </a:fld>
            <a:endParaRPr lang="en-US">
              <a:ea typeface="宋体" pitchFamily="2" charset="-122"/>
            </a:endParaRPr>
          </a:p>
        </p:txBody>
      </p:sp>
    </p:spTree>
    <p:extLst>
      <p:ext uri="{BB962C8B-B14F-4D97-AF65-F5344CB8AC3E}">
        <p14:creationId xmlns:p14="http://schemas.microsoft.com/office/powerpoint/2010/main" val="8860980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1</a:t>
            </a:fld>
            <a:endParaRPr lang="en-US">
              <a:ea typeface="宋体" pitchFamily="2" charset="-122"/>
            </a:endParaRPr>
          </a:p>
        </p:txBody>
      </p:sp>
    </p:spTree>
    <p:extLst>
      <p:ext uri="{BB962C8B-B14F-4D97-AF65-F5344CB8AC3E}">
        <p14:creationId xmlns:p14="http://schemas.microsoft.com/office/powerpoint/2010/main" val="3556839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20</a:t>
            </a:fld>
            <a:endParaRPr lang="en-US">
              <a:ea typeface="宋体" pitchFamily="2" charset="-122"/>
            </a:endParaRPr>
          </a:p>
        </p:txBody>
      </p:sp>
    </p:spTree>
    <p:extLst>
      <p:ext uri="{BB962C8B-B14F-4D97-AF65-F5344CB8AC3E}">
        <p14:creationId xmlns:p14="http://schemas.microsoft.com/office/powerpoint/2010/main" val="403890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6</a:t>
            </a:fld>
            <a:endParaRPr lang="en-US">
              <a:ea typeface="宋体" pitchFamily="2" charset="-122"/>
            </a:endParaRPr>
          </a:p>
        </p:txBody>
      </p:sp>
    </p:spTree>
    <p:extLst>
      <p:ext uri="{BB962C8B-B14F-4D97-AF65-F5344CB8AC3E}">
        <p14:creationId xmlns:p14="http://schemas.microsoft.com/office/powerpoint/2010/main" val="211773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light</a:t>
            </a:r>
            <a:r>
              <a:rPr lang="en-US" baseline="0" dirty="0" smtClean="0"/>
              <a:t>, motion sensor researcher determines </a:t>
            </a:r>
            <a:r>
              <a:rPr lang="en-US" dirty="0" smtClean="0"/>
              <a:t>Coarse-grained activities - i.e. walking, running</a:t>
            </a:r>
          </a:p>
          <a:p>
            <a:r>
              <a:rPr lang="en-US" dirty="0" smtClean="0"/>
              <a:t>Fine grained activities - i.e. bathroom activities can be inferred by more</a:t>
            </a:r>
            <a:r>
              <a:rPr lang="en-US" baseline="0" dirty="0" smtClean="0"/>
              <a:t> deep investigation?</a:t>
            </a:r>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7</a:t>
            </a:fld>
            <a:endParaRPr lang="en-US">
              <a:ea typeface="宋体" pitchFamily="2" charset="-122"/>
            </a:endParaRPr>
          </a:p>
        </p:txBody>
      </p:sp>
    </p:spTree>
    <p:extLst>
      <p:ext uri="{BB962C8B-B14F-4D97-AF65-F5344CB8AC3E}">
        <p14:creationId xmlns:p14="http://schemas.microsoft.com/office/powerpoint/2010/main" val="303149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{Bumblebee pulse </a:t>
            </a:r>
            <a:r>
              <a:rPr lang="en-US" dirty="0" err="1" smtClean="0"/>
              <a:t>doppler</a:t>
            </a:r>
            <a:r>
              <a:rPr lang="en-US" dirty="0" smtClean="0"/>
              <a:t> radar:} - range 10m, Conical coverage 60 degree, Operates at 5.8-GHz. </a:t>
            </a:r>
          </a:p>
          <a:p>
            <a:r>
              <a:rPr lang="en-US" dirty="0" smtClean="0"/>
              <a:t>{</a:t>
            </a:r>
            <a:r>
              <a:rPr lang="en-US" dirty="0" err="1" smtClean="0"/>
              <a:t>RFBeam</a:t>
            </a:r>
            <a:r>
              <a:rPr lang="en-US" dirty="0" smtClean="0"/>
              <a:t> KLC-2:} - short range, Conical coverage $30\</a:t>
            </a:r>
            <a:r>
              <a:rPr lang="en-US" dirty="0" err="1" smtClean="0"/>
              <a:t>si</a:t>
            </a:r>
            <a:r>
              <a:rPr lang="en-US" dirty="0" smtClean="0"/>
              <a:t>{\degree}$, Operates at 25-GHz. </a:t>
            </a:r>
          </a:p>
          <a:p>
            <a:r>
              <a:rPr lang="en-US" dirty="0" smtClean="0"/>
              <a:t>{Spark Core:} Texas Instruments CC3000 radio and STM32F103 72-MHz ARM Cortex M3 Processor. Voltage range 3.6 to 6V.</a:t>
            </a:r>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13</a:t>
            </a:fld>
            <a:endParaRPr lang="en-US">
              <a:ea typeface="宋体" pitchFamily="2" charset="-122"/>
            </a:endParaRPr>
          </a:p>
        </p:txBody>
      </p:sp>
    </p:spTree>
    <p:extLst>
      <p:ext uri="{BB962C8B-B14F-4D97-AF65-F5344CB8AC3E}">
        <p14:creationId xmlns:p14="http://schemas.microsoft.com/office/powerpoint/2010/main" val="189649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Recruits 5 subjects, age group of 18 to 50 years.</a:t>
            </a:r>
          </a:p>
          <a:p>
            <a:r>
              <a:rPr lang="en-US" dirty="0" smtClean="0"/>
              <a:t>	RAM placed at approximately 3m from the subjects.</a:t>
            </a:r>
          </a:p>
          <a:p>
            <a:r>
              <a:rPr lang="en-US" dirty="0" smtClean="0"/>
              <a:t>	Radars are placed in front of the subjects.</a:t>
            </a:r>
          </a:p>
          <a:p>
            <a:r>
              <a:rPr lang="en-US" dirty="0" smtClean="0"/>
              <a:t>	Two radar placed at 15 degree and other two 45 degree with respects to the subjects.</a:t>
            </a:r>
          </a:p>
          <a:p>
            <a:r>
              <a:rPr lang="en-US" dirty="0" smtClean="0"/>
              <a:t>	Radars places at waist height level and eye-level.</a:t>
            </a:r>
          </a:p>
          <a:p>
            <a:r>
              <a:rPr lang="en-US" dirty="0" smtClean="0"/>
              <a:t>	Sampling frequency was 200 Hz.</a:t>
            </a:r>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15</a:t>
            </a:fld>
            <a:endParaRPr lang="en-US">
              <a:ea typeface="宋体" pitchFamily="2" charset="-122"/>
            </a:endParaRPr>
          </a:p>
        </p:txBody>
      </p:sp>
    </p:spTree>
    <p:extLst>
      <p:ext uri="{BB962C8B-B14F-4D97-AF65-F5344CB8AC3E}">
        <p14:creationId xmlns:p14="http://schemas.microsoft.com/office/powerpoint/2010/main" val="731043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 range radar shows higher accuracy at short distances.</a:t>
            </a:r>
          </a:p>
          <a:p>
            <a:r>
              <a:rPr lang="en-US" dirty="0" smtClean="0"/>
              <a:t>Bumblebee long-range radar has a higher accuracy at long distance.</a:t>
            </a:r>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16</a:t>
            </a:fld>
            <a:endParaRPr lang="en-US">
              <a:ea typeface="宋体" pitchFamily="2" charset="-122"/>
            </a:endParaRPr>
          </a:p>
        </p:txBody>
      </p:sp>
    </p:spTree>
    <p:extLst>
      <p:ext uri="{BB962C8B-B14F-4D97-AF65-F5344CB8AC3E}">
        <p14:creationId xmlns:p14="http://schemas.microsoft.com/office/powerpoint/2010/main" val="1027250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data</a:t>
            </a:r>
            <a:r>
              <a:rPr lang="en-US" baseline="0" dirty="0" smtClean="0"/>
              <a:t> was processed?</a:t>
            </a:r>
          </a:p>
          <a:p>
            <a:r>
              <a:rPr lang="en-US" baseline="0" dirty="0" smtClean="0"/>
              <a:t>How to detect activities?</a:t>
            </a:r>
          </a:p>
          <a:p>
            <a:r>
              <a:rPr lang="en-US" baseline="0" dirty="0" smtClean="0"/>
              <a:t>What are the significance?</a:t>
            </a:r>
          </a:p>
          <a:p>
            <a:r>
              <a:rPr lang="en-US" baseline="0" dirty="0" smtClean="0"/>
              <a:t>Cleaning – wiping and spraying combination</a:t>
            </a:r>
          </a:p>
          <a:p>
            <a:r>
              <a:rPr lang="en-US" dirty="0" smtClean="0"/>
              <a:t>RAM process individual radars data and classify them separately.</a:t>
            </a:r>
          </a:p>
          <a:p>
            <a:r>
              <a:rPr lang="en-US" dirty="0" smtClean="0"/>
              <a:t>Average classification accuracy was 78.95% for bathroom activities and 77.17% for cleaning activities.</a:t>
            </a:r>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17</a:t>
            </a:fld>
            <a:endParaRPr lang="en-US">
              <a:ea typeface="宋体" pitchFamily="2" charset="-122"/>
            </a:endParaRPr>
          </a:p>
        </p:txBody>
      </p:sp>
    </p:spTree>
    <p:extLst>
      <p:ext uri="{BB962C8B-B14F-4D97-AF65-F5344CB8AC3E}">
        <p14:creationId xmlns:p14="http://schemas.microsoft.com/office/powerpoint/2010/main" val="2344995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data</a:t>
            </a:r>
            <a:r>
              <a:rPr lang="en-US" baseline="0" dirty="0" smtClean="0"/>
              <a:t> was processed?</a:t>
            </a:r>
          </a:p>
          <a:p>
            <a:r>
              <a:rPr lang="en-US" baseline="0" dirty="0" smtClean="0"/>
              <a:t>How to detect activities?</a:t>
            </a:r>
          </a:p>
          <a:p>
            <a:r>
              <a:rPr lang="en-US" baseline="0" dirty="0" smtClean="0"/>
              <a:t>What are the significance?</a:t>
            </a:r>
          </a:p>
          <a:p>
            <a:r>
              <a:rPr lang="en-US" baseline="0" dirty="0" smtClean="0"/>
              <a:t>Cleaning – wiping and spraying combination</a:t>
            </a:r>
          </a:p>
          <a:p>
            <a:r>
              <a:rPr lang="en-US" dirty="0" smtClean="0"/>
              <a:t>RAM process individual radars data and classify them separately.</a:t>
            </a:r>
          </a:p>
          <a:p>
            <a:r>
              <a:rPr lang="en-US" dirty="0" smtClean="0"/>
              <a:t>Average classification accuracy was 78.95% for bathroom activities and 77.17% for cleaning activities.</a:t>
            </a:r>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18</a:t>
            </a:fld>
            <a:endParaRPr lang="en-US">
              <a:ea typeface="宋体" pitchFamily="2" charset="-122"/>
            </a:endParaRPr>
          </a:p>
        </p:txBody>
      </p:sp>
    </p:spTree>
    <p:extLst>
      <p:ext uri="{BB962C8B-B14F-4D97-AF65-F5344CB8AC3E}">
        <p14:creationId xmlns:p14="http://schemas.microsoft.com/office/powerpoint/2010/main" val="234499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III shows results for the FMR-DT setup. The experiments were performed when the subject was at a distance of 1m from two radars (short-range and </a:t>
            </a:r>
            <a:r>
              <a:rPr lang="en-US" dirty="0" err="1" smtClean="0"/>
              <a:t>longrange</a:t>
            </a:r>
            <a:r>
              <a:rPr lang="en-US" dirty="0" smtClean="0"/>
              <a:t>). The table shows that combining these two radars does not provide high classiﬁcation accuracy for most activities. In fact, it is worth noting (see Figure 3) that these radars individually perform well for activity recognition depending on the distance between the human and the radar. The results shows that the radars must be strategically placed depending on the size of the room. For example, in bathrooms that are smaller in size, the short-range radar must be used while the living area an array of Bumblebee radars are likely to perform better</a:t>
            </a:r>
            <a:endParaRPr lang="en-US" dirty="0"/>
          </a:p>
        </p:txBody>
      </p:sp>
      <p:sp>
        <p:nvSpPr>
          <p:cNvPr id="4" name="Slide Number Placeholder 3"/>
          <p:cNvSpPr>
            <a:spLocks noGrp="1"/>
          </p:cNvSpPr>
          <p:nvPr>
            <p:ph type="sldNum" sz="quarter" idx="10"/>
          </p:nvPr>
        </p:nvSpPr>
        <p:spPr/>
        <p:txBody>
          <a:bodyPr/>
          <a:lstStyle/>
          <a:p>
            <a:fld id="{29874C5C-0403-462C-8391-6CC5D3FD90A5}" type="slidenum">
              <a:rPr lang="en-US" altLang="zh-CN" smtClean="0"/>
              <a:pPr/>
              <a:t>19</a:t>
            </a:fld>
            <a:endParaRPr lang="en-US">
              <a:ea typeface="宋体" pitchFamily="2" charset="-122"/>
            </a:endParaRPr>
          </a:p>
        </p:txBody>
      </p:sp>
    </p:spTree>
    <p:extLst>
      <p:ext uri="{BB962C8B-B14F-4D97-AF65-F5344CB8AC3E}">
        <p14:creationId xmlns:p14="http://schemas.microsoft.com/office/powerpoint/2010/main" val="983525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685800"/>
            <a:ext cx="7772400" cy="1729854"/>
          </a:xfrm>
        </p:spPr>
        <p:txBody>
          <a:bodyPr/>
          <a:lstStyle>
            <a:lvl1pPr algn="ctr">
              <a:defRPr sz="5800">
                <a:latin typeface="Arial" pitchFamily="34" charset="0"/>
                <a:cs typeface="Arial" pitchFamily="34" charset="0"/>
              </a:defRPr>
            </a:lvl1pPr>
          </a:lstStyle>
          <a:p>
            <a:r>
              <a:rPr lang="en-US" dirty="0"/>
              <a:t>Click to edit Master title style</a:t>
            </a:r>
          </a:p>
        </p:txBody>
      </p:sp>
      <p:sp>
        <p:nvSpPr>
          <p:cNvPr id="2051" name="Rectangle 3"/>
          <p:cNvSpPr>
            <a:spLocks noGrp="1" noChangeArrowheads="1"/>
          </p:cNvSpPr>
          <p:nvPr>
            <p:ph type="subTitle" idx="1"/>
          </p:nvPr>
        </p:nvSpPr>
        <p:spPr>
          <a:xfrm>
            <a:off x="1371600" y="2934269"/>
            <a:ext cx="6400800" cy="3057098"/>
          </a:xfrm>
        </p:spPr>
        <p:txBody>
          <a:bodyPr/>
          <a:lstStyle>
            <a:lvl1pPr marL="0" indent="0" algn="ctr">
              <a:buFont typeface="Wingdings" pitchFamily="2" charset="2"/>
              <a:buNone/>
              <a:defRPr sz="3000">
                <a:latin typeface="Arial" pitchFamily="34" charset="0"/>
                <a:cs typeface="Arial" pitchFamily="34" charset="0"/>
              </a:defRPr>
            </a:lvl1pPr>
          </a:lstStyle>
          <a:p>
            <a:r>
              <a:rPr lang="en-US" dirty="0"/>
              <a:t>Click to edit Master subtitle style</a:t>
            </a:r>
          </a:p>
        </p:txBody>
      </p:sp>
      <p:grpSp>
        <p:nvGrpSpPr>
          <p:cNvPr id="2055" name="Group 7"/>
          <p:cNvGrpSpPr>
            <a:grpSpLocks/>
          </p:cNvGrpSpPr>
          <p:nvPr/>
        </p:nvGrpSpPr>
        <p:grpSpPr bwMode="auto">
          <a:xfrm>
            <a:off x="228600" y="2548050"/>
            <a:ext cx="8610600" cy="201613"/>
            <a:chOff x="0" y="0"/>
            <a:chExt cx="5424" cy="144"/>
          </a:xfrm>
        </p:grpSpPr>
        <p:sp>
          <p:nvSpPr>
            <p:cNvPr id="2056" name="Rectangle 8"/>
            <p:cNvSpPr>
              <a:spLocks noChangeArrowheads="1"/>
            </p:cNvSpPr>
            <p:nvPr userDrawn="1"/>
          </p:nvSpPr>
          <p:spPr bwMode="auto">
            <a:xfrm>
              <a:off x="0" y="0"/>
              <a:ext cx="3709" cy="144"/>
            </a:xfrm>
            <a:prstGeom prst="rect">
              <a:avLst/>
            </a:prstGeom>
            <a:solidFill>
              <a:schemeClr val="bg2"/>
            </a:solidFill>
            <a:ln w="9525">
              <a:noFill/>
              <a:miter lim="800000"/>
              <a:headEnd/>
              <a:tailEnd/>
            </a:ln>
            <a:effectLst/>
          </p:spPr>
          <p:txBody>
            <a:bodyPr wrap="none" anchor="ctr"/>
            <a:lstStyle/>
            <a:p>
              <a:endParaRPr lang="en-US"/>
            </a:p>
          </p:txBody>
        </p:sp>
        <p:sp>
          <p:nvSpPr>
            <p:cNvPr id="2058" name="Rectangle 10"/>
            <p:cNvSpPr>
              <a:spLocks noChangeArrowheads="1"/>
            </p:cNvSpPr>
            <p:nvPr userDrawn="1"/>
          </p:nvSpPr>
          <p:spPr bwMode="auto">
            <a:xfrm>
              <a:off x="3616" y="0"/>
              <a:ext cx="1808" cy="144"/>
            </a:xfrm>
            <a:prstGeom prst="rect">
              <a:avLst/>
            </a:prstGeom>
            <a:solidFill>
              <a:schemeClr val="tx2"/>
            </a:solidFill>
            <a:ln w="9525">
              <a:noFill/>
              <a:miter lim="800000"/>
              <a:headEnd/>
              <a:tailEnd/>
            </a:ln>
            <a:effectLst/>
          </p:spPr>
          <p:txBody>
            <a:bodyPr wrap="none" anchor="ctr"/>
            <a:lstStyle/>
            <a:p>
              <a:endParaRPr lang="en-US"/>
            </a:p>
          </p:txBody>
        </p:sp>
      </p:grpSp>
      <p:sp>
        <p:nvSpPr>
          <p:cNvPr id="19" name="Slide Number Placeholder 5"/>
          <p:cNvSpPr>
            <a:spLocks noGrp="1"/>
          </p:cNvSpPr>
          <p:nvPr>
            <p:ph type="sldNum" sz="quarter" idx="12"/>
          </p:nvPr>
        </p:nvSpPr>
        <p:spPr>
          <a:xfrm>
            <a:off x="7892715" y="6444913"/>
            <a:ext cx="878322" cy="364959"/>
          </a:xfrm>
          <a:prstGeom prst="rect">
            <a:avLst/>
          </a:prstGeom>
        </p:spPr>
        <p:txBody>
          <a:bodyPr/>
          <a:lstStyle>
            <a:lvl1pPr>
              <a:defRPr sz="1600">
                <a:solidFill>
                  <a:schemeClr val="tx1"/>
                </a:solidFill>
              </a:defRPr>
            </a:lvl1pPr>
          </a:lstStyle>
          <a:p>
            <a:fld id="{91E80013-07A9-4603-8CF6-B95031513E93}" type="slidenum">
              <a:rPr lang="en-US" altLang="zh-CN"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5009" y="421106"/>
            <a:ext cx="8361949" cy="757991"/>
          </a:xfrm>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09071" y="1383624"/>
            <a:ext cx="8337887" cy="4954114"/>
          </a:xfrm>
        </p:spPr>
        <p:txBody>
          <a:bodyPr/>
          <a:lstStyle>
            <a:lvl1pPr>
              <a:buClr>
                <a:schemeClr val="tx1"/>
              </a:buClr>
              <a:defRPr>
                <a:solidFill>
                  <a:schemeClr val="tx1"/>
                </a:solidFill>
                <a:latin typeface="Arial" pitchFamily="34" charset="0"/>
                <a:cs typeface="Arial" pitchFamily="34" charset="0"/>
              </a:defRPr>
            </a:lvl1pPr>
            <a:lvl2pPr>
              <a:buClr>
                <a:schemeClr val="tx1"/>
              </a:buClr>
              <a:defRPr>
                <a:solidFill>
                  <a:schemeClr val="tx1"/>
                </a:solidFill>
                <a:latin typeface="Arial" pitchFamily="34" charset="0"/>
                <a:cs typeface="Arial" pitchFamily="34" charset="0"/>
              </a:defRPr>
            </a:lvl2pPr>
            <a:lvl3pPr>
              <a:buClr>
                <a:schemeClr val="tx1"/>
              </a:buClr>
              <a:defRPr>
                <a:solidFill>
                  <a:schemeClr val="tx1"/>
                </a:solidFill>
                <a:latin typeface="Arial" pitchFamily="34" charset="0"/>
                <a:cs typeface="Arial" pitchFamily="34" charset="0"/>
              </a:defRPr>
            </a:lvl3pPr>
            <a:lvl4pPr>
              <a:buClr>
                <a:schemeClr val="tx1"/>
              </a:buClr>
              <a:defRPr>
                <a:solidFill>
                  <a:schemeClr val="tx1"/>
                </a:solidFill>
                <a:latin typeface="Arial" pitchFamily="34" charset="0"/>
                <a:cs typeface="Arial" pitchFamily="34" charset="0"/>
              </a:defRPr>
            </a:lvl4pPr>
            <a:lvl5pPr>
              <a:buClr>
                <a:schemeClr val="tx1"/>
              </a:buClr>
              <a:defRPr>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7892715" y="6541477"/>
            <a:ext cx="878322" cy="268395"/>
          </a:xfrm>
          <a:prstGeom prst="rect">
            <a:avLst/>
          </a:prstGeom>
        </p:spPr>
        <p:txBody>
          <a:bodyPr/>
          <a:lstStyle>
            <a:lvl1pPr>
              <a:defRPr sz="1400">
                <a:solidFill>
                  <a:schemeClr val="bg1"/>
                </a:solidFill>
              </a:defRPr>
            </a:lvl1pPr>
          </a:lstStyle>
          <a:p>
            <a:fld id="{91E80013-07A9-4603-8CF6-B95031513E93}" type="slidenum">
              <a:rPr lang="en-US" altLang="zh-CN" smtClean="0"/>
              <a:pPr/>
              <a:t>‹#›</a:t>
            </a:fld>
            <a:endParaRPr lang="en-US" dirty="0"/>
          </a:p>
        </p:txBody>
      </p:sp>
      <p:sp>
        <p:nvSpPr>
          <p:cNvPr id="7" name="Slide Number Placeholder 5"/>
          <p:cNvSpPr txBox="1">
            <a:spLocks/>
          </p:cNvSpPr>
          <p:nvPr userDrawn="1"/>
        </p:nvSpPr>
        <p:spPr>
          <a:xfrm>
            <a:off x="213374" y="6541477"/>
            <a:ext cx="2686404" cy="276408"/>
          </a:xfrm>
          <a:prstGeom prst="rect">
            <a:avLst/>
          </a:prstGeom>
        </p:spPr>
        <p:txBody>
          <a:bodyPr/>
          <a:lstStyle>
            <a:defPPr>
              <a:defRPr lang="en-US"/>
            </a:defPPr>
            <a:lvl1pPr algn="ctr" rtl="0" fontAlgn="base">
              <a:spcBef>
                <a:spcPct val="0"/>
              </a:spcBef>
              <a:spcAft>
                <a:spcPct val="0"/>
              </a:spcAft>
              <a:defRPr sz="1600" kern="1200">
                <a:solidFill>
                  <a:srgbClr val="3333CC"/>
                </a:solidFill>
                <a:latin typeface="Verdana" pitchFamily="34" charset="0"/>
                <a:ea typeface="+mn-ea"/>
                <a:cs typeface="+mn-cs"/>
              </a:defRPr>
            </a:lvl1pPr>
            <a:lvl2pPr marL="457200" algn="ctr" rtl="0" fontAlgn="base">
              <a:spcBef>
                <a:spcPct val="0"/>
              </a:spcBef>
              <a:spcAft>
                <a:spcPct val="0"/>
              </a:spcAft>
              <a:defRPr sz="2800" kern="1200">
                <a:solidFill>
                  <a:srgbClr val="3333CC"/>
                </a:solidFill>
                <a:latin typeface="Verdana" pitchFamily="34" charset="0"/>
                <a:ea typeface="+mn-ea"/>
                <a:cs typeface="+mn-cs"/>
              </a:defRPr>
            </a:lvl2pPr>
            <a:lvl3pPr marL="914400" algn="ctr" rtl="0" fontAlgn="base">
              <a:spcBef>
                <a:spcPct val="0"/>
              </a:spcBef>
              <a:spcAft>
                <a:spcPct val="0"/>
              </a:spcAft>
              <a:defRPr sz="2800" kern="1200">
                <a:solidFill>
                  <a:srgbClr val="3333CC"/>
                </a:solidFill>
                <a:latin typeface="Verdana" pitchFamily="34" charset="0"/>
                <a:ea typeface="+mn-ea"/>
                <a:cs typeface="+mn-cs"/>
              </a:defRPr>
            </a:lvl3pPr>
            <a:lvl4pPr marL="1371600" algn="ctr" rtl="0" fontAlgn="base">
              <a:spcBef>
                <a:spcPct val="0"/>
              </a:spcBef>
              <a:spcAft>
                <a:spcPct val="0"/>
              </a:spcAft>
              <a:defRPr sz="2800" kern="1200">
                <a:solidFill>
                  <a:srgbClr val="3333CC"/>
                </a:solidFill>
                <a:latin typeface="Verdana" pitchFamily="34" charset="0"/>
                <a:ea typeface="+mn-ea"/>
                <a:cs typeface="+mn-cs"/>
              </a:defRPr>
            </a:lvl4pPr>
            <a:lvl5pPr marL="1828800" algn="ctr" rtl="0" fontAlgn="base">
              <a:spcBef>
                <a:spcPct val="0"/>
              </a:spcBef>
              <a:spcAft>
                <a:spcPct val="0"/>
              </a:spcAft>
              <a:defRPr sz="2800" kern="1200">
                <a:solidFill>
                  <a:srgbClr val="3333CC"/>
                </a:solidFill>
                <a:latin typeface="Verdana" pitchFamily="34" charset="0"/>
                <a:ea typeface="+mn-ea"/>
                <a:cs typeface="+mn-cs"/>
              </a:defRPr>
            </a:lvl5pPr>
            <a:lvl6pPr marL="2286000" algn="l" defTabSz="914400" rtl="0" eaLnBrk="1" latinLnBrk="0" hangingPunct="1">
              <a:defRPr sz="2800" kern="1200">
                <a:solidFill>
                  <a:srgbClr val="3333CC"/>
                </a:solidFill>
                <a:latin typeface="Verdana" pitchFamily="34" charset="0"/>
                <a:ea typeface="+mn-ea"/>
                <a:cs typeface="+mn-cs"/>
              </a:defRPr>
            </a:lvl6pPr>
            <a:lvl7pPr marL="2743200" algn="l" defTabSz="914400" rtl="0" eaLnBrk="1" latinLnBrk="0" hangingPunct="1">
              <a:defRPr sz="2800" kern="1200">
                <a:solidFill>
                  <a:srgbClr val="3333CC"/>
                </a:solidFill>
                <a:latin typeface="Verdana" pitchFamily="34" charset="0"/>
                <a:ea typeface="+mn-ea"/>
                <a:cs typeface="+mn-cs"/>
              </a:defRPr>
            </a:lvl7pPr>
            <a:lvl8pPr marL="3200400" algn="l" defTabSz="914400" rtl="0" eaLnBrk="1" latinLnBrk="0" hangingPunct="1">
              <a:defRPr sz="2800" kern="1200">
                <a:solidFill>
                  <a:srgbClr val="3333CC"/>
                </a:solidFill>
                <a:latin typeface="Verdana" pitchFamily="34" charset="0"/>
                <a:ea typeface="+mn-ea"/>
                <a:cs typeface="+mn-cs"/>
              </a:defRPr>
            </a:lvl8pPr>
            <a:lvl9pPr marL="3657600" algn="l" defTabSz="914400" rtl="0" eaLnBrk="1" latinLnBrk="0" hangingPunct="1">
              <a:defRPr sz="2800" kern="1200">
                <a:solidFill>
                  <a:srgbClr val="3333CC"/>
                </a:solidFill>
                <a:latin typeface="Verdana" pitchFamily="34" charset="0"/>
                <a:ea typeface="+mn-ea"/>
                <a:cs typeface="+mn-cs"/>
              </a:defRPr>
            </a:lvl9pPr>
          </a:lstStyle>
          <a:p>
            <a:r>
              <a:rPr lang="en-US" sz="1400" dirty="0" err="1" smtClean="0">
                <a:solidFill>
                  <a:schemeClr val="bg1"/>
                </a:solidFill>
                <a:latin typeface="+mn-ea"/>
                <a:ea typeface="+mn-ea"/>
                <a:cs typeface="Arial" pitchFamily="34" charset="0"/>
              </a:rPr>
              <a:t>Md</a:t>
            </a:r>
            <a:r>
              <a:rPr lang="en-US" sz="1400" baseline="0" dirty="0" smtClean="0">
                <a:solidFill>
                  <a:schemeClr val="bg1"/>
                </a:solidFill>
                <a:latin typeface="+mn-ea"/>
                <a:ea typeface="+mn-ea"/>
                <a:cs typeface="Arial" pitchFamily="34" charset="0"/>
              </a:rPr>
              <a:t> Abdullah Al Hafiz Khan</a:t>
            </a:r>
            <a:endParaRPr lang="en-US" sz="1400" dirty="0">
              <a:solidFill>
                <a:schemeClr val="bg1"/>
              </a:solidFill>
              <a:latin typeface="+mn-ea"/>
              <a:ea typeface="+mn-ea"/>
              <a:cs typeface="Arial" pitchFamily="34" charset="0"/>
            </a:endParaRPr>
          </a:p>
        </p:txBody>
      </p:sp>
      <p:sp>
        <p:nvSpPr>
          <p:cNvPr id="8" name="Slide Number Placeholder 5"/>
          <p:cNvSpPr txBox="1">
            <a:spLocks/>
          </p:cNvSpPr>
          <p:nvPr userDrawn="1"/>
        </p:nvSpPr>
        <p:spPr>
          <a:xfrm>
            <a:off x="3082658" y="6541477"/>
            <a:ext cx="3103008" cy="276408"/>
          </a:xfrm>
          <a:prstGeom prst="rect">
            <a:avLst/>
          </a:prstGeom>
        </p:spPr>
        <p:txBody>
          <a:bodyPr/>
          <a:lstStyle>
            <a:defPPr>
              <a:defRPr lang="en-US"/>
            </a:defPPr>
            <a:lvl1pPr algn="ctr" rtl="0" fontAlgn="base">
              <a:spcBef>
                <a:spcPct val="0"/>
              </a:spcBef>
              <a:spcAft>
                <a:spcPct val="0"/>
              </a:spcAft>
              <a:defRPr sz="1600" kern="1200">
                <a:solidFill>
                  <a:srgbClr val="3333CC"/>
                </a:solidFill>
                <a:latin typeface="Verdana" pitchFamily="34" charset="0"/>
                <a:ea typeface="+mn-ea"/>
                <a:cs typeface="+mn-cs"/>
              </a:defRPr>
            </a:lvl1pPr>
            <a:lvl2pPr marL="457200" algn="ctr" rtl="0" fontAlgn="base">
              <a:spcBef>
                <a:spcPct val="0"/>
              </a:spcBef>
              <a:spcAft>
                <a:spcPct val="0"/>
              </a:spcAft>
              <a:defRPr sz="2800" kern="1200">
                <a:solidFill>
                  <a:srgbClr val="3333CC"/>
                </a:solidFill>
                <a:latin typeface="Verdana" pitchFamily="34" charset="0"/>
                <a:ea typeface="+mn-ea"/>
                <a:cs typeface="+mn-cs"/>
              </a:defRPr>
            </a:lvl2pPr>
            <a:lvl3pPr marL="914400" algn="ctr" rtl="0" fontAlgn="base">
              <a:spcBef>
                <a:spcPct val="0"/>
              </a:spcBef>
              <a:spcAft>
                <a:spcPct val="0"/>
              </a:spcAft>
              <a:defRPr sz="2800" kern="1200">
                <a:solidFill>
                  <a:srgbClr val="3333CC"/>
                </a:solidFill>
                <a:latin typeface="Verdana" pitchFamily="34" charset="0"/>
                <a:ea typeface="+mn-ea"/>
                <a:cs typeface="+mn-cs"/>
              </a:defRPr>
            </a:lvl3pPr>
            <a:lvl4pPr marL="1371600" algn="ctr" rtl="0" fontAlgn="base">
              <a:spcBef>
                <a:spcPct val="0"/>
              </a:spcBef>
              <a:spcAft>
                <a:spcPct val="0"/>
              </a:spcAft>
              <a:defRPr sz="2800" kern="1200">
                <a:solidFill>
                  <a:srgbClr val="3333CC"/>
                </a:solidFill>
                <a:latin typeface="Verdana" pitchFamily="34" charset="0"/>
                <a:ea typeface="+mn-ea"/>
                <a:cs typeface="+mn-cs"/>
              </a:defRPr>
            </a:lvl4pPr>
            <a:lvl5pPr marL="1828800" algn="ctr" rtl="0" fontAlgn="base">
              <a:spcBef>
                <a:spcPct val="0"/>
              </a:spcBef>
              <a:spcAft>
                <a:spcPct val="0"/>
              </a:spcAft>
              <a:defRPr sz="2800" kern="1200">
                <a:solidFill>
                  <a:srgbClr val="3333CC"/>
                </a:solidFill>
                <a:latin typeface="Verdana" pitchFamily="34" charset="0"/>
                <a:ea typeface="+mn-ea"/>
                <a:cs typeface="+mn-cs"/>
              </a:defRPr>
            </a:lvl5pPr>
            <a:lvl6pPr marL="2286000" algn="l" defTabSz="914400" rtl="0" eaLnBrk="1" latinLnBrk="0" hangingPunct="1">
              <a:defRPr sz="2800" kern="1200">
                <a:solidFill>
                  <a:srgbClr val="3333CC"/>
                </a:solidFill>
                <a:latin typeface="Verdana" pitchFamily="34" charset="0"/>
                <a:ea typeface="+mn-ea"/>
                <a:cs typeface="+mn-cs"/>
              </a:defRPr>
            </a:lvl6pPr>
            <a:lvl7pPr marL="2743200" algn="l" defTabSz="914400" rtl="0" eaLnBrk="1" latinLnBrk="0" hangingPunct="1">
              <a:defRPr sz="2800" kern="1200">
                <a:solidFill>
                  <a:srgbClr val="3333CC"/>
                </a:solidFill>
                <a:latin typeface="Verdana" pitchFamily="34" charset="0"/>
                <a:ea typeface="+mn-ea"/>
                <a:cs typeface="+mn-cs"/>
              </a:defRPr>
            </a:lvl7pPr>
            <a:lvl8pPr marL="3200400" algn="l" defTabSz="914400" rtl="0" eaLnBrk="1" latinLnBrk="0" hangingPunct="1">
              <a:defRPr sz="2800" kern="1200">
                <a:solidFill>
                  <a:srgbClr val="3333CC"/>
                </a:solidFill>
                <a:latin typeface="Verdana" pitchFamily="34" charset="0"/>
                <a:ea typeface="+mn-ea"/>
                <a:cs typeface="+mn-cs"/>
              </a:defRPr>
            </a:lvl8pPr>
            <a:lvl9pPr marL="3657600" algn="l" defTabSz="914400" rtl="0" eaLnBrk="1" latinLnBrk="0" hangingPunct="1">
              <a:defRPr sz="2800" kern="1200">
                <a:solidFill>
                  <a:srgbClr val="3333CC"/>
                </a:solidFill>
                <a:latin typeface="Verdana" pitchFamily="34" charset="0"/>
                <a:ea typeface="+mn-ea"/>
                <a:cs typeface="+mn-cs"/>
              </a:defRPr>
            </a:lvl9pPr>
          </a:lstStyle>
          <a:p>
            <a:r>
              <a:rPr lang="en-US" sz="1400" dirty="0" smtClean="0">
                <a:solidFill>
                  <a:schemeClr val="bg1"/>
                </a:solidFill>
                <a:latin typeface="+mn-ea"/>
                <a:ea typeface="+mn-ea"/>
                <a:cs typeface="Arial" pitchFamily="34" charset="0"/>
              </a:rPr>
              <a:t>mdkhan1@umbc.edu</a:t>
            </a:r>
            <a:endParaRPr lang="en-US" sz="1400" dirty="0">
              <a:solidFill>
                <a:schemeClr val="bg1"/>
              </a:solidFill>
              <a:latin typeface="+mn-ea"/>
              <a:ea typeface="+mn-ea"/>
              <a:cs typeface="Arial" pitchFamily="34"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p:nvSpPr>
        <p:spPr bwMode="auto">
          <a:xfrm>
            <a:off x="0" y="0"/>
            <a:ext cx="9144000" cy="1229710"/>
          </a:xfrm>
          <a:prstGeom prst="rect">
            <a:avLst/>
          </a:prstGeom>
          <a:solidFill>
            <a:schemeClr val="accent4"/>
          </a:solidFill>
          <a:ln w="9525">
            <a:noFill/>
            <a:miter lim="800000"/>
            <a:headEnd/>
            <a:tailEnd/>
          </a:ln>
          <a:effectLst/>
        </p:spPr>
        <p:txBody>
          <a:bodyPr wrap="none" anchor="ctr"/>
          <a:lstStyle/>
          <a:p>
            <a:endParaRPr lang="zh-CN" sz="2400">
              <a:solidFill>
                <a:schemeClr val="tx1"/>
              </a:solidFill>
              <a:latin typeface="Times New Roman" pitchFamily="18" charset="0"/>
              <a:ea typeface="宋体" pitchFamily="2" charset="-122"/>
            </a:endParaRPr>
          </a:p>
        </p:txBody>
      </p:sp>
      <p:sp>
        <p:nvSpPr>
          <p:cNvPr id="1026" name="Rectangle 2"/>
          <p:cNvSpPr>
            <a:spLocks noGrp="1" noChangeArrowheads="1"/>
          </p:cNvSpPr>
          <p:nvPr>
            <p:ph type="title"/>
          </p:nvPr>
        </p:nvSpPr>
        <p:spPr bwMode="auto">
          <a:xfrm>
            <a:off x="-16" y="13110"/>
            <a:ext cx="9144016" cy="110582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383624"/>
            <a:ext cx="8229600" cy="49088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Rectangle 9"/>
          <p:cNvSpPr>
            <a:spLocks noChangeArrowheads="1"/>
          </p:cNvSpPr>
          <p:nvPr userDrawn="1"/>
        </p:nvSpPr>
        <p:spPr bwMode="auto">
          <a:xfrm>
            <a:off x="-5260" y="6531429"/>
            <a:ext cx="9149260" cy="326571"/>
          </a:xfrm>
          <a:prstGeom prst="rect">
            <a:avLst/>
          </a:prstGeom>
          <a:solidFill>
            <a:schemeClr val="accent4"/>
          </a:solidFill>
          <a:ln w="9525">
            <a:noFill/>
            <a:miter lim="800000"/>
            <a:headEnd/>
            <a:tailEnd/>
          </a:ln>
          <a:effectLst/>
        </p:spPr>
        <p:txBody>
          <a:bodyPr wrap="none" anchor="ctr"/>
          <a:lstStyle/>
          <a:p>
            <a:endParaRPr lang="zh-CN" sz="2400">
              <a:solidFill>
                <a:schemeClr val="tx1"/>
              </a:solidFill>
              <a:latin typeface="Times New Roman"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iming>
    <p:tnLst>
      <p:par>
        <p:cTn id="1" dur="indefinite" restart="never" nodeType="tmRoot"/>
      </p:par>
    </p:tnLst>
  </p:timing>
  <p:hf hdr="0" ftr="0" dt="0"/>
  <p:txStyles>
    <p:titleStyle>
      <a:lvl1pPr algn="l" rtl="0" fontAlgn="base">
        <a:spcBef>
          <a:spcPct val="0"/>
        </a:spcBef>
        <a:spcAft>
          <a:spcPct val="0"/>
        </a:spcAft>
        <a:defRPr sz="4000">
          <a:solidFill>
            <a:schemeClr val="bg1"/>
          </a:solidFill>
          <a:latin typeface="Arial" pitchFamily="34" charset="0"/>
          <a:ea typeface="+mj-ea"/>
          <a:cs typeface="Arial" pitchFamily="34" charset="0"/>
        </a:defRPr>
      </a:lvl1pPr>
      <a:lvl2pPr algn="l" rtl="0" fontAlgn="base">
        <a:spcBef>
          <a:spcPct val="0"/>
        </a:spcBef>
        <a:spcAft>
          <a:spcPct val="0"/>
        </a:spcAft>
        <a:defRPr sz="4400">
          <a:solidFill>
            <a:schemeClr val="tx2"/>
          </a:solidFill>
          <a:latin typeface="Garamond" pitchFamily="18" charset="0"/>
        </a:defRPr>
      </a:lvl2pPr>
      <a:lvl3pPr algn="l" rtl="0" fontAlgn="base">
        <a:spcBef>
          <a:spcPct val="0"/>
        </a:spcBef>
        <a:spcAft>
          <a:spcPct val="0"/>
        </a:spcAft>
        <a:defRPr sz="4400">
          <a:solidFill>
            <a:schemeClr val="tx2"/>
          </a:solidFill>
          <a:latin typeface="Garamond" pitchFamily="18" charset="0"/>
        </a:defRPr>
      </a:lvl3pPr>
      <a:lvl4pPr algn="l" rtl="0" fontAlgn="base">
        <a:spcBef>
          <a:spcPct val="0"/>
        </a:spcBef>
        <a:spcAft>
          <a:spcPct val="0"/>
        </a:spcAft>
        <a:defRPr sz="4400">
          <a:solidFill>
            <a:schemeClr val="tx2"/>
          </a:solidFill>
          <a:latin typeface="Garamond" pitchFamily="18" charset="0"/>
        </a:defRPr>
      </a:lvl4pPr>
      <a:lvl5pPr algn="l" rtl="0" fontAlgn="base">
        <a:spcBef>
          <a:spcPct val="0"/>
        </a:spcBef>
        <a:spcAft>
          <a:spcPct val="0"/>
        </a:spcAft>
        <a:defRPr sz="4400">
          <a:solidFill>
            <a:schemeClr val="tx2"/>
          </a:solidFill>
          <a:latin typeface="Garamond" pitchFamily="18" charset="0"/>
        </a:defRPr>
      </a:lvl5pPr>
      <a:lvl6pPr marL="457200" algn="l" rtl="0" fontAlgn="base">
        <a:spcBef>
          <a:spcPct val="0"/>
        </a:spcBef>
        <a:spcAft>
          <a:spcPct val="0"/>
        </a:spcAft>
        <a:defRPr sz="4400">
          <a:solidFill>
            <a:schemeClr val="tx2"/>
          </a:solidFill>
          <a:latin typeface="Garamond" pitchFamily="18" charset="0"/>
        </a:defRPr>
      </a:lvl6pPr>
      <a:lvl7pPr marL="914400" algn="l" rtl="0" fontAlgn="base">
        <a:spcBef>
          <a:spcPct val="0"/>
        </a:spcBef>
        <a:spcAft>
          <a:spcPct val="0"/>
        </a:spcAft>
        <a:defRPr sz="4400">
          <a:solidFill>
            <a:schemeClr val="tx2"/>
          </a:solidFill>
          <a:latin typeface="Garamond" pitchFamily="18" charset="0"/>
        </a:defRPr>
      </a:lvl7pPr>
      <a:lvl8pPr marL="1371600" algn="l" rtl="0" fontAlgn="base">
        <a:spcBef>
          <a:spcPct val="0"/>
        </a:spcBef>
        <a:spcAft>
          <a:spcPct val="0"/>
        </a:spcAft>
        <a:defRPr sz="4400">
          <a:solidFill>
            <a:schemeClr val="tx2"/>
          </a:solidFill>
          <a:latin typeface="Garamond" pitchFamily="18" charset="0"/>
        </a:defRPr>
      </a:lvl8pPr>
      <a:lvl9pPr marL="1828800" algn="l" rtl="0" fontAlgn="base">
        <a:spcBef>
          <a:spcPct val="0"/>
        </a:spcBef>
        <a:spcAft>
          <a:spcPct val="0"/>
        </a:spcAft>
        <a:defRPr sz="4400">
          <a:solidFill>
            <a:schemeClr val="tx2"/>
          </a:solidFill>
          <a:latin typeface="Garamond" pitchFamily="18" charset="0"/>
        </a:defRPr>
      </a:lvl9pPr>
    </p:titleStyle>
    <p:bodyStyle>
      <a:lvl1pPr marL="342900" indent="-342900" algn="l" rtl="0" fontAlgn="base">
        <a:spcBef>
          <a:spcPct val="20000"/>
        </a:spcBef>
        <a:spcAft>
          <a:spcPct val="0"/>
        </a:spcAft>
        <a:buClr>
          <a:schemeClr val="bg1"/>
        </a:buClr>
        <a:buSzPct val="75000"/>
        <a:buFont typeface="Wingdings" pitchFamily="2" charset="2"/>
        <a:buChar char="q"/>
        <a:defRPr sz="2800">
          <a:solidFill>
            <a:schemeClr val="bg1"/>
          </a:solidFill>
          <a:latin typeface="Arial" pitchFamily="34" charset="0"/>
          <a:ea typeface="+mn-ea"/>
          <a:cs typeface="Arial" pitchFamily="34" charset="0"/>
        </a:defRPr>
      </a:lvl1pPr>
      <a:lvl2pPr marL="742950" indent="-285750" algn="l" rtl="0" fontAlgn="base">
        <a:spcBef>
          <a:spcPct val="20000"/>
        </a:spcBef>
        <a:spcAft>
          <a:spcPct val="0"/>
        </a:spcAft>
        <a:buClr>
          <a:schemeClr val="bg1"/>
        </a:buClr>
        <a:buSzPct val="75000"/>
        <a:buFont typeface="Wingdings" pitchFamily="2" charset="2"/>
        <a:buChar char="q"/>
        <a:defRPr sz="2400">
          <a:solidFill>
            <a:schemeClr val="bg1"/>
          </a:solidFill>
          <a:latin typeface="Arial" pitchFamily="34" charset="0"/>
          <a:cs typeface="Arial" pitchFamily="34" charset="0"/>
        </a:defRPr>
      </a:lvl2pPr>
      <a:lvl3pPr marL="1143000" indent="-228600" algn="l" rtl="0" fontAlgn="base">
        <a:spcBef>
          <a:spcPct val="20000"/>
        </a:spcBef>
        <a:spcAft>
          <a:spcPct val="0"/>
        </a:spcAft>
        <a:buClr>
          <a:schemeClr val="bg1"/>
        </a:buClr>
        <a:buSzPct val="65000"/>
        <a:buFont typeface="Wingdings" pitchFamily="2" charset="2"/>
        <a:buChar char="q"/>
        <a:defRPr sz="2000">
          <a:solidFill>
            <a:schemeClr val="bg1"/>
          </a:solidFill>
          <a:latin typeface="Arial" pitchFamily="34" charset="0"/>
          <a:cs typeface="Arial" pitchFamily="34" charset="0"/>
        </a:defRPr>
      </a:lvl3pPr>
      <a:lvl4pPr marL="1600200" indent="-228600" algn="l" rtl="0" fontAlgn="base">
        <a:spcBef>
          <a:spcPct val="20000"/>
        </a:spcBef>
        <a:spcAft>
          <a:spcPct val="0"/>
        </a:spcAft>
        <a:buClr>
          <a:schemeClr val="bg1"/>
        </a:buClr>
        <a:buFont typeface="Wingdings" pitchFamily="2" charset="2"/>
        <a:buChar char="q"/>
        <a:defRPr>
          <a:solidFill>
            <a:schemeClr val="bg1"/>
          </a:solidFill>
          <a:latin typeface="Arial" pitchFamily="34" charset="0"/>
          <a:cs typeface="Arial" pitchFamily="34" charset="0"/>
        </a:defRPr>
      </a:lvl4pPr>
      <a:lvl5pPr marL="2057400" indent="-228600" algn="l" rtl="0" fontAlgn="base">
        <a:spcBef>
          <a:spcPct val="20000"/>
        </a:spcBef>
        <a:spcAft>
          <a:spcPct val="0"/>
        </a:spcAft>
        <a:buClr>
          <a:schemeClr val="bg1"/>
        </a:buClr>
        <a:buSzPct val="80000"/>
        <a:buFont typeface="Wingdings" pitchFamily="2" charset="2"/>
        <a:buChar char="q"/>
        <a:defRPr>
          <a:solidFill>
            <a:schemeClr val="bg1"/>
          </a:solidFill>
          <a:latin typeface="Arial" pitchFamily="34" charset="0"/>
          <a:cs typeface="Arial" pitchFamily="34" charset="0"/>
        </a:defRPr>
      </a:lvl5pPr>
      <a:lvl6pPr marL="25146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jpe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5.png"/><Relationship Id="rId10" Type="http://schemas.openxmlformats.org/officeDocument/2006/relationships/image" Target="../media/image18.jpeg"/><Relationship Id="rId4" Type="http://schemas.openxmlformats.org/officeDocument/2006/relationships/image" Target="../media/image14.jpe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96026"/>
            <a:ext cx="7772400" cy="1530160"/>
          </a:xfrm>
        </p:spPr>
        <p:txBody>
          <a:bodyPr/>
          <a:lstStyle/>
          <a:p>
            <a:r>
              <a:rPr lang="en-US" sz="3600" b="1" dirty="0" smtClean="0">
                <a:solidFill>
                  <a:schemeClr val="tx1"/>
                </a:solidFill>
              </a:rPr>
              <a:t>RAM</a:t>
            </a:r>
            <a:r>
              <a:rPr lang="en-US" sz="3600" b="1" dirty="0">
                <a:solidFill>
                  <a:schemeClr val="tx1"/>
                </a:solidFill>
              </a:rPr>
              <a:t>: Radar-based Activity Monitor</a:t>
            </a:r>
            <a:endParaRPr lang="en-US" sz="3600" dirty="0">
              <a:solidFill>
                <a:schemeClr val="tx1"/>
              </a:solidFill>
            </a:endParaRPr>
          </a:p>
        </p:txBody>
      </p:sp>
      <p:sp>
        <p:nvSpPr>
          <p:cNvPr id="3" name="Subtitle 2"/>
          <p:cNvSpPr>
            <a:spLocks noGrp="1"/>
          </p:cNvSpPr>
          <p:nvPr>
            <p:ph type="subTitle" idx="1"/>
          </p:nvPr>
        </p:nvSpPr>
        <p:spPr>
          <a:xfrm>
            <a:off x="-91440" y="4429760"/>
            <a:ext cx="9062720" cy="1062703"/>
          </a:xfrm>
        </p:spPr>
        <p:txBody>
          <a:bodyPr/>
          <a:lstStyle/>
          <a:p>
            <a:r>
              <a:rPr lang="en-US" sz="2000" b="1" u="sng" dirty="0" err="1" smtClean="0">
                <a:solidFill>
                  <a:srgbClr val="000000"/>
                </a:solidFill>
              </a:rPr>
              <a:t>Md</a:t>
            </a:r>
            <a:r>
              <a:rPr lang="en-US" sz="2000" b="1" u="sng" dirty="0" smtClean="0">
                <a:solidFill>
                  <a:srgbClr val="000000"/>
                </a:solidFill>
              </a:rPr>
              <a:t> Abdullah Al Hafiz Khan</a:t>
            </a:r>
            <a:r>
              <a:rPr lang="en-US" sz="2000" b="1" dirty="0">
                <a:solidFill>
                  <a:srgbClr val="000000"/>
                </a:solidFill>
              </a:rPr>
              <a:t>, </a:t>
            </a:r>
            <a:r>
              <a:rPr lang="en-US" sz="2000" b="1" dirty="0" err="1">
                <a:solidFill>
                  <a:srgbClr val="000000"/>
                </a:solidFill>
              </a:rPr>
              <a:t>Ruthvik</a:t>
            </a:r>
            <a:r>
              <a:rPr lang="en-US" sz="2000" b="1" dirty="0">
                <a:solidFill>
                  <a:srgbClr val="000000"/>
                </a:solidFill>
              </a:rPr>
              <a:t> </a:t>
            </a:r>
            <a:r>
              <a:rPr lang="en-US" sz="2000" b="1" dirty="0" err="1">
                <a:solidFill>
                  <a:srgbClr val="000000"/>
                </a:solidFill>
              </a:rPr>
              <a:t>Kukkapalli</a:t>
            </a:r>
            <a:r>
              <a:rPr lang="en-US" sz="2000" b="1" dirty="0">
                <a:solidFill>
                  <a:srgbClr val="000000"/>
                </a:solidFill>
              </a:rPr>
              <a:t>, </a:t>
            </a:r>
            <a:r>
              <a:rPr lang="en-US" sz="2000" b="1" dirty="0" err="1">
                <a:solidFill>
                  <a:srgbClr val="000000"/>
                </a:solidFill>
              </a:rPr>
              <a:t>Piyush</a:t>
            </a:r>
            <a:r>
              <a:rPr lang="en-US" sz="2000" b="1" dirty="0">
                <a:solidFill>
                  <a:srgbClr val="000000"/>
                </a:solidFill>
              </a:rPr>
              <a:t> </a:t>
            </a:r>
            <a:r>
              <a:rPr lang="en-US" sz="2000" b="1" dirty="0" err="1">
                <a:solidFill>
                  <a:srgbClr val="000000"/>
                </a:solidFill>
              </a:rPr>
              <a:t>Waradpande</a:t>
            </a:r>
            <a:r>
              <a:rPr lang="en-US" sz="2000" b="1" dirty="0">
                <a:solidFill>
                  <a:srgbClr val="000000"/>
                </a:solidFill>
              </a:rPr>
              <a:t>, </a:t>
            </a:r>
            <a:endParaRPr lang="en-US" sz="2000" b="1" dirty="0" smtClean="0">
              <a:solidFill>
                <a:srgbClr val="000000"/>
              </a:solidFill>
            </a:endParaRPr>
          </a:p>
          <a:p>
            <a:r>
              <a:rPr lang="en-US" sz="2000" b="1" dirty="0" err="1">
                <a:solidFill>
                  <a:srgbClr val="000000"/>
                </a:solidFill>
              </a:rPr>
              <a:t>Sekar</a:t>
            </a:r>
            <a:r>
              <a:rPr lang="en-US" sz="2000" b="1" dirty="0">
                <a:solidFill>
                  <a:srgbClr val="000000"/>
                </a:solidFill>
              </a:rPr>
              <a:t> </a:t>
            </a:r>
            <a:r>
              <a:rPr lang="en-US" sz="2000" b="1" dirty="0" err="1">
                <a:solidFill>
                  <a:srgbClr val="000000"/>
                </a:solidFill>
              </a:rPr>
              <a:t>Kulandaivel</a:t>
            </a:r>
            <a:r>
              <a:rPr lang="en-US" sz="2000" b="1" dirty="0">
                <a:solidFill>
                  <a:srgbClr val="000000"/>
                </a:solidFill>
              </a:rPr>
              <a:t>, </a:t>
            </a:r>
            <a:r>
              <a:rPr lang="en-US" sz="2000" b="1" dirty="0" err="1">
                <a:solidFill>
                  <a:srgbClr val="000000"/>
                </a:solidFill>
              </a:rPr>
              <a:t>Nilanjan</a:t>
            </a:r>
            <a:r>
              <a:rPr lang="en-US" sz="2000" b="1" dirty="0">
                <a:solidFill>
                  <a:srgbClr val="000000"/>
                </a:solidFill>
              </a:rPr>
              <a:t> Banerjee, </a:t>
            </a:r>
            <a:r>
              <a:rPr lang="en-US" sz="2000" b="1" dirty="0" err="1">
                <a:solidFill>
                  <a:srgbClr val="000000"/>
                </a:solidFill>
              </a:rPr>
              <a:t>Nirmalya</a:t>
            </a:r>
            <a:r>
              <a:rPr lang="en-US" sz="2000" b="1" dirty="0">
                <a:solidFill>
                  <a:srgbClr val="000000"/>
                </a:solidFill>
              </a:rPr>
              <a:t> Roy, Ryan </a:t>
            </a:r>
            <a:r>
              <a:rPr lang="en-US" sz="2000" b="1" dirty="0" err="1">
                <a:solidFill>
                  <a:srgbClr val="000000"/>
                </a:solidFill>
              </a:rPr>
              <a:t>Robucci</a:t>
            </a:r>
            <a:endParaRPr lang="en-US" dirty="0">
              <a:solidFill>
                <a:schemeClr val="tx1"/>
              </a:solidFill>
            </a:endParaRPr>
          </a:p>
        </p:txBody>
      </p:sp>
      <p:sp>
        <p:nvSpPr>
          <p:cNvPr id="14" name="Subtitle 2"/>
          <p:cNvSpPr txBox="1">
            <a:spLocks/>
          </p:cNvSpPr>
          <p:nvPr/>
        </p:nvSpPr>
        <p:spPr bwMode="auto">
          <a:xfrm>
            <a:off x="1906553" y="3090428"/>
            <a:ext cx="4218575" cy="11032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chemeClr val="bg1"/>
              </a:buClr>
              <a:buSzPct val="75000"/>
              <a:buFont typeface="Wingdings" pitchFamily="2" charset="2"/>
              <a:buNone/>
              <a:defRPr sz="3000">
                <a:solidFill>
                  <a:schemeClr val="bg1"/>
                </a:solidFill>
                <a:latin typeface="Arial" pitchFamily="34" charset="0"/>
                <a:ea typeface="+mn-ea"/>
                <a:cs typeface="Arial" pitchFamily="34" charset="0"/>
              </a:defRPr>
            </a:lvl1pPr>
            <a:lvl2pPr marL="742950" indent="-285750" algn="l" rtl="0" fontAlgn="base">
              <a:spcBef>
                <a:spcPct val="20000"/>
              </a:spcBef>
              <a:spcAft>
                <a:spcPct val="0"/>
              </a:spcAft>
              <a:buClr>
                <a:schemeClr val="bg1"/>
              </a:buClr>
              <a:buSzPct val="75000"/>
              <a:buFont typeface="Wingdings" pitchFamily="2" charset="2"/>
              <a:buChar char="q"/>
              <a:defRPr sz="2400">
                <a:solidFill>
                  <a:schemeClr val="bg1"/>
                </a:solidFill>
                <a:latin typeface="Arial" pitchFamily="34" charset="0"/>
                <a:cs typeface="Arial" pitchFamily="34" charset="0"/>
              </a:defRPr>
            </a:lvl2pPr>
            <a:lvl3pPr marL="1143000" indent="-228600" algn="l" rtl="0" fontAlgn="base">
              <a:spcBef>
                <a:spcPct val="20000"/>
              </a:spcBef>
              <a:spcAft>
                <a:spcPct val="0"/>
              </a:spcAft>
              <a:buClr>
                <a:schemeClr val="bg1"/>
              </a:buClr>
              <a:buSzPct val="65000"/>
              <a:buFont typeface="Wingdings" pitchFamily="2" charset="2"/>
              <a:buChar char="q"/>
              <a:defRPr sz="2000">
                <a:solidFill>
                  <a:schemeClr val="bg1"/>
                </a:solidFill>
                <a:latin typeface="Arial" pitchFamily="34" charset="0"/>
                <a:cs typeface="Arial" pitchFamily="34" charset="0"/>
              </a:defRPr>
            </a:lvl3pPr>
            <a:lvl4pPr marL="1600200" indent="-228600" algn="l" rtl="0" fontAlgn="base">
              <a:spcBef>
                <a:spcPct val="20000"/>
              </a:spcBef>
              <a:spcAft>
                <a:spcPct val="0"/>
              </a:spcAft>
              <a:buClr>
                <a:schemeClr val="bg1"/>
              </a:buClr>
              <a:buFont typeface="Wingdings" pitchFamily="2" charset="2"/>
              <a:buChar char="q"/>
              <a:defRPr>
                <a:solidFill>
                  <a:schemeClr val="bg1"/>
                </a:solidFill>
                <a:latin typeface="Arial" pitchFamily="34" charset="0"/>
                <a:cs typeface="Arial" pitchFamily="34" charset="0"/>
              </a:defRPr>
            </a:lvl4pPr>
            <a:lvl5pPr marL="2057400" indent="-228600" algn="l" rtl="0" fontAlgn="base">
              <a:spcBef>
                <a:spcPct val="20000"/>
              </a:spcBef>
              <a:spcAft>
                <a:spcPct val="0"/>
              </a:spcAft>
              <a:buClr>
                <a:schemeClr val="bg1"/>
              </a:buClr>
              <a:buSzPct val="80000"/>
              <a:buFont typeface="Wingdings" pitchFamily="2" charset="2"/>
              <a:buChar char="q"/>
              <a:defRPr>
                <a:solidFill>
                  <a:schemeClr val="bg1"/>
                </a:solidFill>
                <a:latin typeface="Arial" pitchFamily="34" charset="0"/>
                <a:cs typeface="Arial" pitchFamily="34" charset="0"/>
              </a:defRPr>
            </a:lvl5pPr>
            <a:lvl6pPr marL="25146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lang="en-US" sz="2800" b="1" kern="0" dirty="0">
                <a:solidFill>
                  <a:schemeClr val="tx1"/>
                </a:solidFill>
              </a:rPr>
              <a:t>IEEE </a:t>
            </a:r>
            <a:r>
              <a:rPr lang="en-US" sz="2800" b="1" kern="0" dirty="0" smtClean="0">
                <a:solidFill>
                  <a:schemeClr val="tx1"/>
                </a:solidFill>
              </a:rPr>
              <a:t>INFOCOM’16</a:t>
            </a:r>
          </a:p>
          <a:p>
            <a:r>
              <a:rPr lang="en-US" sz="2800" b="1" kern="0" dirty="0" smtClean="0">
                <a:solidFill>
                  <a:schemeClr val="tx1"/>
                </a:solidFill>
              </a:rPr>
              <a:t>April 12</a:t>
            </a:r>
            <a:r>
              <a:rPr lang="en-US" sz="2800" b="1" kern="0" baseline="30000" dirty="0" smtClean="0">
                <a:solidFill>
                  <a:schemeClr val="tx1"/>
                </a:solidFill>
              </a:rPr>
              <a:t>th</a:t>
            </a:r>
            <a:r>
              <a:rPr lang="en-US" sz="2800" b="1" kern="0" dirty="0" smtClean="0">
                <a:solidFill>
                  <a:schemeClr val="tx1"/>
                </a:solidFill>
              </a:rPr>
              <a:t>, 2016 </a:t>
            </a:r>
            <a:endParaRPr lang="en-US" sz="2800" b="1" kern="0" dirty="0">
              <a:solidFill>
                <a:schemeClr val="tx1"/>
              </a:solidFill>
            </a:endParaRPr>
          </a:p>
        </p:txBody>
      </p:sp>
      <p:pic>
        <p:nvPicPr>
          <p:cNvPr id="1027" name="Picture 3" descr="F:\Research_Works\Presentation\InfoCom2016\images\umbc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 y="5506720"/>
            <a:ext cx="2641600" cy="1127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search_Works\Presentation\InfoCom2016\image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4540" y="5717655"/>
            <a:ext cx="2678348" cy="90931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esearch_Works\Presentation\InfoCom2016\images\eclipse_logo_path_600dp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6888" y="5616055"/>
            <a:ext cx="2627947" cy="7843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Detect Activities?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32887979"/>
              </p:ext>
            </p:extLst>
          </p:nvPr>
        </p:nvGraphicFramePr>
        <p:xfrm>
          <a:off x="1009646" y="2111374"/>
          <a:ext cx="3810004" cy="3410070"/>
        </p:xfrm>
        <a:graphic>
          <a:graphicData uri="http://schemas.openxmlformats.org/drawingml/2006/table">
            <a:tbl>
              <a:tblPr firstRow="1" bandRow="1">
                <a:tableStyleId>{073A0DAA-6AF3-43AB-8588-CEC1D06C72B9}</a:tableStyleId>
              </a:tblPr>
              <a:tblGrid>
                <a:gridCol w="3810004"/>
              </a:tblGrid>
              <a:tr h="568345">
                <a:tc>
                  <a:txBody>
                    <a:bodyPr/>
                    <a:lstStyle/>
                    <a:p>
                      <a:r>
                        <a:rPr lang="en-US" sz="2400" dirty="0" smtClean="0">
                          <a:latin typeface="Arial" pitchFamily="34" charset="0"/>
                          <a:cs typeface="Arial" pitchFamily="34" charset="0"/>
                        </a:rPr>
                        <a:t>Challenge</a:t>
                      </a:r>
                      <a:endParaRPr lang="en-US" sz="2400" dirty="0">
                        <a:latin typeface="Arial" pitchFamily="34" charset="0"/>
                        <a:cs typeface="Arial" pitchFamily="34" charset="0"/>
                      </a:endParaRPr>
                    </a:p>
                  </a:txBody>
                  <a:tcPr/>
                </a:tc>
              </a:tr>
              <a:tr h="5683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Arial" pitchFamily="34" charset="0"/>
                          <a:cs typeface="Arial" pitchFamily="34" charset="0"/>
                        </a:rPr>
                        <a:t>Sense human body movement</a:t>
                      </a:r>
                    </a:p>
                  </a:txBody>
                  <a:tcPr/>
                </a:tc>
              </a:tr>
              <a:tr h="568345">
                <a:tc>
                  <a:txBody>
                    <a:bodyPr/>
                    <a:lstStyle/>
                    <a:p>
                      <a:r>
                        <a:rPr lang="en-US" sz="2000" dirty="0" smtClean="0">
                          <a:latin typeface="Arial" pitchFamily="34" charset="0"/>
                          <a:cs typeface="Arial" pitchFamily="34" charset="0"/>
                        </a:rPr>
                        <a:t>Background noise</a:t>
                      </a:r>
                      <a:endParaRPr lang="en-US" sz="2000" dirty="0">
                        <a:latin typeface="Arial" pitchFamily="34" charset="0"/>
                        <a:cs typeface="Arial" pitchFamily="34" charset="0"/>
                      </a:endParaRPr>
                    </a:p>
                  </a:txBody>
                  <a:tcPr/>
                </a:tc>
              </a:tr>
              <a:tr h="568345">
                <a:tc>
                  <a:txBody>
                    <a:bodyPr/>
                    <a:lstStyle/>
                    <a:p>
                      <a:r>
                        <a:rPr lang="en-US" sz="2000" dirty="0" smtClean="0">
                          <a:latin typeface="Arial" pitchFamily="34" charset="0"/>
                          <a:cs typeface="Arial" pitchFamily="34" charset="0"/>
                        </a:rPr>
                        <a:t>Multiple Radars data</a:t>
                      </a:r>
                      <a:endParaRPr lang="en-US" sz="2000" dirty="0">
                        <a:latin typeface="Arial" pitchFamily="34" charset="0"/>
                        <a:cs typeface="Arial" pitchFamily="34" charset="0"/>
                      </a:endParaRPr>
                    </a:p>
                  </a:txBody>
                  <a:tcPr/>
                </a:tc>
              </a:tr>
              <a:tr h="568345">
                <a:tc>
                  <a:txBody>
                    <a:bodyPr/>
                    <a:lstStyle/>
                    <a:p>
                      <a:r>
                        <a:rPr lang="en-US" sz="2000" dirty="0" smtClean="0">
                          <a:latin typeface="Arial" pitchFamily="34" charset="0"/>
                          <a:cs typeface="Arial" pitchFamily="34" charset="0"/>
                        </a:rPr>
                        <a:t>Signal Processing</a:t>
                      </a:r>
                      <a:endParaRPr lang="en-US" sz="2000" dirty="0">
                        <a:latin typeface="Arial" pitchFamily="34" charset="0"/>
                        <a:cs typeface="Arial" pitchFamily="34" charset="0"/>
                      </a:endParaRPr>
                    </a:p>
                  </a:txBody>
                  <a:tcPr/>
                </a:tc>
              </a:tr>
              <a:tr h="568345">
                <a:tc>
                  <a:txBody>
                    <a:bodyPr/>
                    <a:lstStyle/>
                    <a:p>
                      <a:r>
                        <a:rPr lang="en-US" sz="2000" dirty="0" smtClean="0">
                          <a:latin typeface="Arial" pitchFamily="34" charset="0"/>
                          <a:cs typeface="Arial" pitchFamily="34" charset="0"/>
                        </a:rPr>
                        <a:t>software &amp; Hardware</a:t>
                      </a:r>
                      <a:endParaRPr lang="en-US" sz="20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2925096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Detect Activities?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38553313"/>
              </p:ext>
            </p:extLst>
          </p:nvPr>
        </p:nvGraphicFramePr>
        <p:xfrm>
          <a:off x="1009646" y="2111374"/>
          <a:ext cx="7162804" cy="3542765"/>
        </p:xfrm>
        <a:graphic>
          <a:graphicData uri="http://schemas.openxmlformats.org/drawingml/2006/table">
            <a:tbl>
              <a:tblPr firstRow="1" bandRow="1">
                <a:tableStyleId>{073A0DAA-6AF3-43AB-8588-CEC1D06C72B9}</a:tableStyleId>
              </a:tblPr>
              <a:tblGrid>
                <a:gridCol w="3810004"/>
                <a:gridCol w="3352800"/>
              </a:tblGrid>
              <a:tr h="568345">
                <a:tc>
                  <a:txBody>
                    <a:bodyPr/>
                    <a:lstStyle/>
                    <a:p>
                      <a:r>
                        <a:rPr lang="en-US" sz="2400" dirty="0" smtClean="0">
                          <a:latin typeface="Arial" pitchFamily="34" charset="0"/>
                          <a:cs typeface="Arial" pitchFamily="34" charset="0"/>
                        </a:rPr>
                        <a:t>Challenge</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Solution</a:t>
                      </a:r>
                      <a:endParaRPr lang="en-US" sz="2400" dirty="0">
                        <a:latin typeface="Arial" pitchFamily="34" charset="0"/>
                        <a:cs typeface="Arial" pitchFamily="34" charset="0"/>
                      </a:endParaRPr>
                    </a:p>
                  </a:txBody>
                  <a:tcPr/>
                </a:tc>
              </a:tr>
              <a:tr h="5683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Arial" pitchFamily="34" charset="0"/>
                          <a:cs typeface="Arial" pitchFamily="34" charset="0"/>
                        </a:rPr>
                        <a:t>Sense human body movement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Arial" pitchFamily="34" charset="0"/>
                          <a:cs typeface="Arial" pitchFamily="34" charset="0"/>
                        </a:rPr>
                        <a:t>Array of micro-Doppler radars</a:t>
                      </a:r>
                    </a:p>
                  </a:txBody>
                  <a:tcPr/>
                </a:tc>
              </a:tr>
              <a:tr h="568345">
                <a:tc>
                  <a:txBody>
                    <a:bodyPr/>
                    <a:lstStyle/>
                    <a:p>
                      <a:r>
                        <a:rPr lang="en-US" sz="2000" dirty="0" smtClean="0">
                          <a:latin typeface="Arial" pitchFamily="34" charset="0"/>
                          <a:cs typeface="Arial" pitchFamily="34" charset="0"/>
                        </a:rPr>
                        <a:t>Background noise</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Frequency-based</a:t>
                      </a:r>
                      <a:r>
                        <a:rPr lang="en-US" sz="2000" baseline="0" dirty="0" smtClean="0">
                          <a:latin typeface="Arial" pitchFamily="34" charset="0"/>
                          <a:cs typeface="Arial" pitchFamily="34" charset="0"/>
                        </a:rPr>
                        <a:t> filter</a:t>
                      </a:r>
                      <a:endParaRPr lang="en-US" sz="2000" dirty="0">
                        <a:latin typeface="Arial" pitchFamily="34" charset="0"/>
                        <a:cs typeface="Arial" pitchFamily="34" charset="0"/>
                      </a:endParaRPr>
                    </a:p>
                  </a:txBody>
                  <a:tcPr/>
                </a:tc>
              </a:tr>
              <a:tr h="568345">
                <a:tc>
                  <a:txBody>
                    <a:bodyPr/>
                    <a:lstStyle/>
                    <a:p>
                      <a:r>
                        <a:rPr lang="en-US" sz="2000" dirty="0" smtClean="0">
                          <a:latin typeface="Arial" pitchFamily="34" charset="0"/>
                          <a:cs typeface="Arial" pitchFamily="34" charset="0"/>
                        </a:rPr>
                        <a:t>Multiple Radars data</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Data fusion</a:t>
                      </a:r>
                      <a:endParaRPr lang="en-US" sz="2000" dirty="0">
                        <a:latin typeface="Arial" pitchFamily="34" charset="0"/>
                        <a:cs typeface="Arial" pitchFamily="34" charset="0"/>
                      </a:endParaRPr>
                    </a:p>
                  </a:txBody>
                  <a:tcPr/>
                </a:tc>
              </a:tr>
              <a:tr h="568345">
                <a:tc>
                  <a:txBody>
                    <a:bodyPr/>
                    <a:lstStyle/>
                    <a:p>
                      <a:r>
                        <a:rPr lang="en-US" sz="2000" dirty="0" smtClean="0">
                          <a:latin typeface="Arial" pitchFamily="34" charset="0"/>
                          <a:cs typeface="Arial" pitchFamily="34" charset="0"/>
                        </a:rPr>
                        <a:t>Signal Processing</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Software Stack</a:t>
                      </a:r>
                      <a:endParaRPr lang="en-US" sz="2000" dirty="0">
                        <a:latin typeface="Arial" pitchFamily="34" charset="0"/>
                        <a:cs typeface="Arial" pitchFamily="34" charset="0"/>
                      </a:endParaRPr>
                    </a:p>
                  </a:txBody>
                  <a:tcPr/>
                </a:tc>
              </a:tr>
              <a:tr h="568345">
                <a:tc>
                  <a:txBody>
                    <a:bodyPr/>
                    <a:lstStyle/>
                    <a:p>
                      <a:r>
                        <a:rPr lang="en-US" sz="2000" dirty="0" smtClean="0">
                          <a:latin typeface="Arial" pitchFamily="34" charset="0"/>
                          <a:cs typeface="Arial" pitchFamily="34" charset="0"/>
                        </a:rPr>
                        <a:t>software &amp; Hardware</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Functional Prototype</a:t>
                      </a:r>
                      <a:endParaRPr lang="en-US" sz="20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1071292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RAM</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12</a:t>
            </a:fld>
            <a:endParaRPr lang="en-US" dirty="0"/>
          </a:p>
        </p:txBody>
      </p:sp>
      <p:pic>
        <p:nvPicPr>
          <p:cNvPr id="10242" name="Picture 2" descr="F:\Research_Works\Presentation\InfoCom2016\pptx\prototy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80" y="1849120"/>
            <a:ext cx="3647440" cy="4480559"/>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F:\Research_Works\Presentation\InfoCom2016\pptx\softwareS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280" y="1437661"/>
            <a:ext cx="4084319" cy="44754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054" y="1325900"/>
            <a:ext cx="4786888" cy="523220"/>
          </a:xfrm>
          <a:prstGeom prst="rect">
            <a:avLst/>
          </a:prstGeom>
          <a:noFill/>
        </p:spPr>
        <p:txBody>
          <a:bodyPr wrap="none" rtlCol="0">
            <a:spAutoFit/>
          </a:bodyPr>
          <a:lstStyle/>
          <a:p>
            <a:r>
              <a:rPr lang="en-US" b="1" dirty="0" smtClean="0">
                <a:solidFill>
                  <a:srgbClr val="C00000"/>
                </a:solidFill>
              </a:rPr>
              <a:t>Hardware Architecture</a:t>
            </a:r>
            <a:endParaRPr lang="en-US" b="1" dirty="0">
              <a:solidFill>
                <a:srgbClr val="C00000"/>
              </a:solidFill>
            </a:endParaRPr>
          </a:p>
        </p:txBody>
      </p:sp>
      <p:sp>
        <p:nvSpPr>
          <p:cNvPr id="6" name="TextBox 5"/>
          <p:cNvSpPr txBox="1"/>
          <p:nvPr/>
        </p:nvSpPr>
        <p:spPr>
          <a:xfrm>
            <a:off x="5073039" y="5806459"/>
            <a:ext cx="3244799" cy="523220"/>
          </a:xfrm>
          <a:prstGeom prst="rect">
            <a:avLst/>
          </a:prstGeom>
          <a:noFill/>
        </p:spPr>
        <p:txBody>
          <a:bodyPr wrap="none" rtlCol="0">
            <a:spAutoFit/>
          </a:bodyPr>
          <a:lstStyle/>
          <a:p>
            <a:r>
              <a:rPr lang="en-US" b="1" dirty="0" smtClean="0">
                <a:solidFill>
                  <a:srgbClr val="C00000"/>
                </a:solidFill>
              </a:rPr>
              <a:t>Software Stack</a:t>
            </a:r>
            <a:endParaRPr lang="en-US" b="1" dirty="0">
              <a:solidFill>
                <a:srgbClr val="C00000"/>
              </a:solidFill>
            </a:endParaRPr>
          </a:p>
        </p:txBody>
      </p:sp>
    </p:spTree>
    <p:extLst>
      <p:ext uri="{BB962C8B-B14F-4D97-AF65-F5344CB8AC3E}">
        <p14:creationId xmlns:p14="http://schemas.microsoft.com/office/powerpoint/2010/main" val="249480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Architecture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13</a:t>
            </a:fld>
            <a:endParaRPr lang="en-US" dirty="0"/>
          </a:p>
        </p:txBody>
      </p:sp>
      <p:pic>
        <p:nvPicPr>
          <p:cNvPr id="5" name="Picture 2" descr="F:\Research_Works\Presentation\InfoCom2016\pptx\prototy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 y="1849120"/>
            <a:ext cx="3647440" cy="44805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054" y="1325900"/>
            <a:ext cx="4786888" cy="523220"/>
          </a:xfrm>
          <a:prstGeom prst="rect">
            <a:avLst/>
          </a:prstGeom>
          <a:noFill/>
        </p:spPr>
        <p:txBody>
          <a:bodyPr wrap="none" rtlCol="0">
            <a:spAutoFit/>
          </a:bodyPr>
          <a:lstStyle/>
          <a:p>
            <a:r>
              <a:rPr lang="en-US" b="1" dirty="0" smtClean="0">
                <a:solidFill>
                  <a:srgbClr val="C00000"/>
                </a:solidFill>
              </a:rPr>
              <a:t>Hardware Architecture</a:t>
            </a:r>
            <a:endParaRPr lang="en-US" b="1" dirty="0">
              <a:solidFill>
                <a:srgbClr val="C00000"/>
              </a:solidFill>
            </a:endParaRPr>
          </a:p>
        </p:txBody>
      </p:sp>
      <p:pic>
        <p:nvPicPr>
          <p:cNvPr id="11267" name="Picture 3" descr="F:\Research_Works\Presentation\InfoCom2016\images\radar-small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6657" y="1325900"/>
            <a:ext cx="3139486" cy="20675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Research_Works\Presentation\InfoCom2016\images\radar-large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400" y="3479799"/>
            <a:ext cx="1894840" cy="257556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F:\Research_Works\Presentation\InfoCom2016\pptx\sparkco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3263" y="3731994"/>
            <a:ext cx="1483359" cy="18491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35927" y="3393440"/>
            <a:ext cx="1719766" cy="338554"/>
          </a:xfrm>
          <a:prstGeom prst="rect">
            <a:avLst/>
          </a:prstGeom>
          <a:noFill/>
        </p:spPr>
        <p:txBody>
          <a:bodyPr wrap="none" rtlCol="0">
            <a:spAutoFit/>
          </a:bodyPr>
          <a:lstStyle/>
          <a:p>
            <a:r>
              <a:rPr lang="en-US" sz="1600" dirty="0" err="1" smtClean="0">
                <a:solidFill>
                  <a:srgbClr val="C00000"/>
                </a:solidFill>
              </a:rPr>
              <a:t>RFBeam</a:t>
            </a:r>
            <a:r>
              <a:rPr lang="en-US" sz="1600" dirty="0" smtClean="0">
                <a:solidFill>
                  <a:srgbClr val="C00000"/>
                </a:solidFill>
              </a:rPr>
              <a:t> KLC-2</a:t>
            </a:r>
            <a:endParaRPr lang="en-US" sz="1600" dirty="0">
              <a:solidFill>
                <a:srgbClr val="C00000"/>
              </a:solidFill>
            </a:endParaRPr>
          </a:p>
        </p:txBody>
      </p:sp>
      <p:sp>
        <p:nvSpPr>
          <p:cNvPr id="8" name="TextBox 7"/>
          <p:cNvSpPr txBox="1"/>
          <p:nvPr/>
        </p:nvSpPr>
        <p:spPr>
          <a:xfrm>
            <a:off x="7094557" y="5506720"/>
            <a:ext cx="1337225" cy="338554"/>
          </a:xfrm>
          <a:prstGeom prst="rect">
            <a:avLst/>
          </a:prstGeom>
          <a:noFill/>
        </p:spPr>
        <p:txBody>
          <a:bodyPr wrap="none" rtlCol="0">
            <a:spAutoFit/>
          </a:bodyPr>
          <a:lstStyle/>
          <a:p>
            <a:r>
              <a:rPr lang="en-US" sz="1600" dirty="0" smtClean="0">
                <a:solidFill>
                  <a:srgbClr val="C00000"/>
                </a:solidFill>
              </a:rPr>
              <a:t>Spark Core</a:t>
            </a:r>
            <a:endParaRPr lang="en-US" sz="1600" dirty="0">
              <a:solidFill>
                <a:srgbClr val="C00000"/>
              </a:solidFill>
            </a:endParaRPr>
          </a:p>
        </p:txBody>
      </p:sp>
      <p:sp>
        <p:nvSpPr>
          <p:cNvPr id="9" name="TextBox 8"/>
          <p:cNvSpPr txBox="1"/>
          <p:nvPr/>
        </p:nvSpPr>
        <p:spPr>
          <a:xfrm>
            <a:off x="4496283" y="6045199"/>
            <a:ext cx="1494320" cy="369332"/>
          </a:xfrm>
          <a:prstGeom prst="rect">
            <a:avLst/>
          </a:prstGeom>
          <a:noFill/>
        </p:spPr>
        <p:txBody>
          <a:bodyPr wrap="none" rtlCol="0">
            <a:spAutoFit/>
          </a:bodyPr>
          <a:lstStyle/>
          <a:p>
            <a:r>
              <a:rPr lang="en-US" sz="1800" dirty="0" err="1" smtClean="0">
                <a:solidFill>
                  <a:srgbClr val="C00000"/>
                </a:solidFill>
              </a:rPr>
              <a:t>BumbleBee</a:t>
            </a:r>
            <a:endParaRPr lang="en-US" sz="1800" dirty="0">
              <a:solidFill>
                <a:srgbClr val="C00000"/>
              </a:solidFill>
            </a:endParaRPr>
          </a:p>
        </p:txBody>
      </p:sp>
    </p:spTree>
    <p:extLst>
      <p:ext uri="{BB962C8B-B14F-4D97-AF65-F5344CB8AC3E}">
        <p14:creationId xmlns:p14="http://schemas.microsoft.com/office/powerpoint/2010/main" val="325388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Radar Signals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14</a:t>
            </a:fld>
            <a:endParaRPr lang="en-US" dirty="0"/>
          </a:p>
        </p:txBody>
      </p:sp>
      <p:pic>
        <p:nvPicPr>
          <p:cNvPr id="13314" name="Picture 2" descr="F:\Research_Works\Presentation\InfoCom2016\pptx\I_chann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1" y="1456902"/>
            <a:ext cx="3058161" cy="758338"/>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F:\Research_Works\Presentation\InfoCom2016\pptx\q_chann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761" y="2287031"/>
            <a:ext cx="3393438" cy="13228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F:\Research_Works\Presentation\InfoCom2016\pptx\pulse_doppl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 y="1547155"/>
            <a:ext cx="4500880" cy="297404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F:\Research_Works\Presentation\InfoCom2016\pptx\phase_angle_eq.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992" y="4813300"/>
            <a:ext cx="768985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2821" y="5069840"/>
            <a:ext cx="1409360" cy="523220"/>
          </a:xfrm>
          <a:prstGeom prst="rect">
            <a:avLst/>
          </a:prstGeom>
          <a:noFill/>
        </p:spPr>
        <p:txBody>
          <a:bodyPr wrap="none" rtlCol="0">
            <a:spAutoFit/>
          </a:bodyPr>
          <a:lstStyle/>
          <a:p>
            <a:r>
              <a:rPr lang="en-US" dirty="0" smtClean="0">
                <a:solidFill>
                  <a:schemeClr val="tx1"/>
                </a:solidFill>
              </a:rPr>
              <a:t>Phase:</a:t>
            </a:r>
            <a:endParaRPr lang="en-US" dirty="0">
              <a:solidFill>
                <a:schemeClr val="tx1"/>
              </a:solidFill>
            </a:endParaRPr>
          </a:p>
        </p:txBody>
      </p:sp>
    </p:spTree>
    <p:extLst>
      <p:ext uri="{BB962C8B-B14F-4D97-AF65-F5344CB8AC3E}">
        <p14:creationId xmlns:p14="http://schemas.microsoft.com/office/powerpoint/2010/main" val="96536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29" y="431266"/>
            <a:ext cx="8361949" cy="757991"/>
          </a:xfrm>
        </p:spPr>
        <p:txBody>
          <a:bodyPr/>
          <a:lstStyle/>
          <a:p>
            <a:r>
              <a:rPr lang="en-US" dirty="0"/>
              <a:t>Capturing Fine-grained Human Body </a:t>
            </a:r>
            <a:r>
              <a:rPr lang="en-US" dirty="0" smtClean="0"/>
              <a:t>Movements</a:t>
            </a:r>
            <a:endParaRPr lang="en-US" dirty="0"/>
          </a:p>
        </p:txBody>
      </p:sp>
      <p:sp>
        <p:nvSpPr>
          <p:cNvPr id="3" name="Content Placeholder 2"/>
          <p:cNvSpPr>
            <a:spLocks noGrp="1"/>
          </p:cNvSpPr>
          <p:nvPr>
            <p:ph idx="1"/>
          </p:nvPr>
        </p:nvSpPr>
        <p:spPr>
          <a:xfrm>
            <a:off x="409071" y="1302344"/>
            <a:ext cx="8337887" cy="4954114"/>
          </a:xfrm>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15</a:t>
            </a:fld>
            <a:endParaRPr lang="en-US" dirty="0"/>
          </a:p>
        </p:txBody>
      </p:sp>
      <p:pic>
        <p:nvPicPr>
          <p:cNvPr id="14338" name="Picture 2" descr="F:\Research_Works\Presentation\InfoCom2016\images\png\exp_setu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 y="1341120"/>
            <a:ext cx="4846320" cy="401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20599" y="5506720"/>
            <a:ext cx="3419782" cy="523220"/>
          </a:xfrm>
          <a:prstGeom prst="rect">
            <a:avLst/>
          </a:prstGeom>
          <a:noFill/>
        </p:spPr>
        <p:txBody>
          <a:bodyPr wrap="none" rtlCol="0">
            <a:spAutoFit/>
          </a:bodyPr>
          <a:lstStyle/>
          <a:p>
            <a:r>
              <a:rPr lang="en-US" dirty="0" smtClean="0">
                <a:solidFill>
                  <a:srgbClr val="C00000"/>
                </a:solidFill>
              </a:rPr>
              <a:t>Position of Radars</a:t>
            </a:r>
            <a:endParaRPr lang="en-US" dirty="0">
              <a:solidFill>
                <a:srgbClr val="C00000"/>
              </a:solidFill>
            </a:endParaRPr>
          </a:p>
        </p:txBody>
      </p:sp>
      <p:pic>
        <p:nvPicPr>
          <p:cNvPr id="14339" name="Picture 3" descr="F:\Research_Works\Presentation\InfoCom2016\images\png\exp_setup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920" y="1341120"/>
            <a:ext cx="3525520" cy="35553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39980" y="5100320"/>
            <a:ext cx="3044296" cy="523220"/>
          </a:xfrm>
          <a:prstGeom prst="rect">
            <a:avLst/>
          </a:prstGeom>
          <a:noFill/>
        </p:spPr>
        <p:txBody>
          <a:bodyPr wrap="none" rtlCol="0">
            <a:spAutoFit/>
          </a:bodyPr>
          <a:lstStyle/>
          <a:p>
            <a:r>
              <a:rPr lang="en-US" dirty="0" smtClean="0">
                <a:solidFill>
                  <a:srgbClr val="C00000"/>
                </a:solidFill>
              </a:rPr>
              <a:t>Sample </a:t>
            </a:r>
            <a:r>
              <a:rPr lang="en-US" dirty="0" err="1" smtClean="0">
                <a:solidFill>
                  <a:srgbClr val="C00000"/>
                </a:solidFill>
              </a:rPr>
              <a:t>Testbed</a:t>
            </a:r>
            <a:endParaRPr lang="en-US" dirty="0">
              <a:solidFill>
                <a:srgbClr val="C00000"/>
              </a:solidFill>
            </a:endParaRPr>
          </a:p>
        </p:txBody>
      </p:sp>
    </p:spTree>
    <p:extLst>
      <p:ext uri="{BB962C8B-B14F-4D97-AF65-F5344CB8AC3E}">
        <p14:creationId xmlns:p14="http://schemas.microsoft.com/office/powerpoint/2010/main" val="2156584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Differences in Activities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16</a:t>
            </a:fld>
            <a:endParaRPr lang="en-US" dirty="0"/>
          </a:p>
        </p:txBody>
      </p:sp>
      <p:pic>
        <p:nvPicPr>
          <p:cNvPr id="12290" name="Picture 2" descr="F:\Research_Works\Presentation\InfoCom2016\images\png\ph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52" y="1405572"/>
            <a:ext cx="8154988" cy="501554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auto">
          <a:xfrm>
            <a:off x="6197600" y="3556000"/>
            <a:ext cx="2946400" cy="619760"/>
          </a:xfrm>
          <a:prstGeom prst="rect">
            <a:avLst/>
          </a:prstGeom>
          <a:solidFill>
            <a:srgbClr val="A50021"/>
          </a:solidFill>
          <a:ln w="9525">
            <a:solidFill>
              <a:schemeClr val="bg2"/>
            </a:solidFill>
            <a:miter lim="800000"/>
            <a:headEnd/>
            <a:tailEnd/>
          </a:ln>
          <a:effectLst>
            <a:outerShdw sx="1000" sy="1000" algn="ctr" rotWithShape="0">
              <a:schemeClr val="bg2"/>
            </a:outerShdw>
          </a:effectLst>
          <a:scene3d>
            <a:camera prst="orthographicFront"/>
            <a:lightRig rig="threePt" dir="t"/>
          </a:scene3d>
          <a:sp3d>
            <a:bevelT w="165100" prst="coolSlant"/>
          </a:sp3d>
        </p:spPr>
        <p:txBody>
          <a:bodyPr vert="horz" wrap="square" lIns="100540" tIns="0" rIns="100540" bIns="0" numCol="1" anchor="ctr" anchorCtr="0" compatLnSpc="1">
            <a:prstTxWarp prst="textNoShape">
              <a:avLst/>
            </a:prstTxWarp>
          </a:bodyPr>
          <a:lstStyle>
            <a:defPPr>
              <a:defRPr lang="en-US"/>
            </a:defPPr>
            <a:lvl1pPr marL="231775" indent="-342900" algn="ctr" defTabSz="457200" rtl="0" fontAlgn="base">
              <a:spcBef>
                <a:spcPct val="20000"/>
              </a:spcBef>
              <a:spcAft>
                <a:spcPct val="0"/>
              </a:spcAft>
              <a:buClr>
                <a:schemeClr val="tx1"/>
              </a:buClr>
              <a:buSzPct val="75000"/>
              <a:buFont typeface="Wingdings" pitchFamily="2" charset="2"/>
              <a:buChar char="q"/>
              <a:defRPr sz="3000">
                <a:solidFill>
                  <a:schemeClr val="bg1"/>
                </a:solidFill>
                <a:latin typeface="Calibri" pitchFamily="34" charset="0"/>
                <a:ea typeface="Batang" pitchFamily="18" charset="-127"/>
                <a:cs typeface="Calibri" pitchFamily="34" charset="0"/>
              </a:defRPr>
            </a:lvl1pPr>
            <a:lvl2pPr marL="742950" indent="-285750" algn="l" defTabSz="457200" rtl="0" fontAlgn="base">
              <a:spcBef>
                <a:spcPct val="20000"/>
              </a:spcBef>
              <a:spcAft>
                <a:spcPct val="0"/>
              </a:spcAft>
              <a:buClr>
                <a:schemeClr val="tx1"/>
              </a:buClr>
              <a:buSzPct val="75000"/>
              <a:buFont typeface="Wingdings" pitchFamily="2" charset="2"/>
              <a:buChar char="q"/>
              <a:defRPr sz="2400">
                <a:solidFill>
                  <a:schemeClr val="tx1"/>
                </a:solidFill>
                <a:latin typeface="Arial" pitchFamily="34" charset="0"/>
                <a:cs typeface="Arial" pitchFamily="34" charset="0"/>
              </a:defRPr>
            </a:lvl2pPr>
            <a:lvl3pPr marL="1143000" indent="-228600" algn="l" defTabSz="457200" rtl="0" fontAlgn="base">
              <a:spcBef>
                <a:spcPct val="20000"/>
              </a:spcBef>
              <a:spcAft>
                <a:spcPct val="0"/>
              </a:spcAft>
              <a:buClr>
                <a:schemeClr val="tx1"/>
              </a:buClr>
              <a:buSzPct val="65000"/>
              <a:buFont typeface="Wingdings" pitchFamily="2" charset="2"/>
              <a:buChar char="q"/>
              <a:defRPr sz="2000">
                <a:solidFill>
                  <a:schemeClr val="tx1"/>
                </a:solidFill>
                <a:latin typeface="Arial" pitchFamily="34" charset="0"/>
                <a:cs typeface="Arial" pitchFamily="34" charset="0"/>
              </a:defRPr>
            </a:lvl3pPr>
            <a:lvl4pPr marL="1600200" indent="-228600" algn="l" defTabSz="457200" rtl="0" fontAlgn="base">
              <a:spcBef>
                <a:spcPct val="20000"/>
              </a:spcBef>
              <a:spcAft>
                <a:spcPct val="0"/>
              </a:spcAft>
              <a:buClr>
                <a:schemeClr val="tx1"/>
              </a:buClr>
              <a:buFont typeface="Wingdings" pitchFamily="2" charset="2"/>
              <a:buChar char="q"/>
              <a:defRPr>
                <a:solidFill>
                  <a:schemeClr val="tx1"/>
                </a:solidFill>
                <a:latin typeface="Arial" pitchFamily="34" charset="0"/>
                <a:cs typeface="Arial" pitchFamily="34" charset="0"/>
              </a:defRPr>
            </a:lvl4pPr>
            <a:lvl5pPr marL="2057400" indent="-228600" algn="l" defTabSz="457200" rtl="0" fontAlgn="base">
              <a:spcBef>
                <a:spcPct val="20000"/>
              </a:spcBef>
              <a:spcAft>
                <a:spcPct val="0"/>
              </a:spcAft>
              <a:buClr>
                <a:schemeClr val="tx1"/>
              </a:buClr>
              <a:buSzPct val="80000"/>
              <a:buFont typeface="Wingdings" pitchFamily="2" charset="2"/>
              <a:buChar char="q"/>
              <a:defRPr>
                <a:solidFill>
                  <a:schemeClr val="tx1"/>
                </a:solidFill>
                <a:latin typeface="Arial" pitchFamily="34" charset="0"/>
                <a:cs typeface="Arial" pitchFamily="34" charset="0"/>
              </a:defRPr>
            </a:lvl5pPr>
            <a:lvl6pPr marL="25146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lvl="8" indent="-228600" algn="ctr" defTabSz="457200" rtl="0" fontAlgn="base">
              <a:spcBef>
                <a:spcPct val="50000"/>
              </a:spcBef>
              <a:spcAft>
                <a:spcPct val="0"/>
              </a:spcAft>
              <a:buClr>
                <a:schemeClr val="tx2"/>
              </a:buClr>
              <a:buSzPct val="80000"/>
              <a:buFont typeface="Arial" pitchFamily="34" charset="0"/>
              <a:buChar char="•"/>
              <a:defRPr sz="3200" b="0" i="0">
                <a:solidFill>
                  <a:schemeClr val="bg1"/>
                </a:solidFill>
                <a:latin typeface="Comic Sans MS" pitchFamily="66" charset="0"/>
              </a:defRPr>
            </a:lvl9pPr>
          </a:lstStyle>
          <a:p>
            <a:r>
              <a:rPr lang="en-US" sz="3200" dirty="0" smtClean="0">
                <a:latin typeface="Arial" pitchFamily="34" charset="0"/>
                <a:cs typeface="Arial" pitchFamily="34" charset="0"/>
              </a:rPr>
              <a:t>Differences?</a:t>
            </a:r>
          </a:p>
        </p:txBody>
      </p:sp>
    </p:spTree>
    <p:extLst>
      <p:ext uri="{BB962C8B-B14F-4D97-AF65-F5344CB8AC3E}">
        <p14:creationId xmlns:p14="http://schemas.microsoft.com/office/powerpoint/2010/main" val="206303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RAM Setup</a:t>
            </a:r>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17</a:t>
            </a:fld>
            <a:endParaRPr lang="en-US" dirty="0"/>
          </a:p>
        </p:txBody>
      </p:sp>
      <p:pic>
        <p:nvPicPr>
          <p:cNvPr id="15362" name="Picture 2" descr="F:\Research_Works\Presentation\InfoCom2016\images\png\exp_setu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572894"/>
            <a:ext cx="3878580" cy="317182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noGrp="1"/>
          </p:cNvSpPr>
          <p:nvPr>
            <p:ph idx="1"/>
          </p:nvPr>
        </p:nvSpPr>
        <p:spPr bwMode="auto">
          <a:xfrm>
            <a:off x="93980" y="5049520"/>
            <a:ext cx="6916289" cy="1389818"/>
          </a:xfrm>
          <a:prstGeom prst="rect">
            <a:avLst/>
          </a:prstGeom>
          <a:solidFill>
            <a:srgbClr val="A50021"/>
          </a:solidFill>
          <a:ln w="9525">
            <a:solidFill>
              <a:schemeClr val="bg2"/>
            </a:solidFill>
            <a:miter lim="800000"/>
            <a:headEnd/>
            <a:tailEnd/>
          </a:ln>
          <a:effectLst>
            <a:outerShdw sx="1000" sy="1000" algn="ctr" rotWithShape="0">
              <a:schemeClr val="bg2"/>
            </a:outerShdw>
          </a:effectLst>
          <a:scene3d>
            <a:camera prst="orthographicFront"/>
            <a:lightRig rig="threePt" dir="t"/>
          </a:scene3d>
          <a:sp3d>
            <a:bevelT w="165100" prst="coolSlant"/>
          </a:sp3d>
        </p:spPr>
        <p:txBody>
          <a:bodyPr vert="horz" wrap="square" lIns="100540" tIns="0" rIns="100540" bIns="0" numCol="1" anchor="ctr" anchorCtr="0" compatLnSpc="1">
            <a:prstTxWarp prst="textNoShape">
              <a:avLst/>
            </a:prstTxWarp>
          </a:bodyPr>
          <a:lstStyle>
            <a:defPPr>
              <a:defRPr lang="en-US"/>
            </a:defPPr>
            <a:lvl1pPr marL="231775" indent="-342900" algn="ctr" defTabSz="457200" rtl="0" fontAlgn="base">
              <a:spcBef>
                <a:spcPct val="20000"/>
              </a:spcBef>
              <a:spcAft>
                <a:spcPct val="0"/>
              </a:spcAft>
              <a:buClr>
                <a:schemeClr val="tx1"/>
              </a:buClr>
              <a:buSzPct val="75000"/>
              <a:buFont typeface="Wingdings" pitchFamily="2" charset="2"/>
              <a:buChar char="q"/>
              <a:defRPr sz="3000">
                <a:solidFill>
                  <a:schemeClr val="bg1"/>
                </a:solidFill>
                <a:latin typeface="Calibri" pitchFamily="34" charset="0"/>
                <a:ea typeface="Batang" pitchFamily="18" charset="-127"/>
                <a:cs typeface="Calibri" pitchFamily="34" charset="0"/>
              </a:defRPr>
            </a:lvl1pPr>
            <a:lvl2pPr marL="742950" indent="-285750" algn="l" defTabSz="457200" rtl="0" fontAlgn="base">
              <a:spcBef>
                <a:spcPct val="20000"/>
              </a:spcBef>
              <a:spcAft>
                <a:spcPct val="0"/>
              </a:spcAft>
              <a:buClr>
                <a:schemeClr val="tx1"/>
              </a:buClr>
              <a:buSzPct val="75000"/>
              <a:buFont typeface="Wingdings" pitchFamily="2" charset="2"/>
              <a:buChar char="q"/>
              <a:defRPr sz="2400">
                <a:solidFill>
                  <a:schemeClr val="tx1"/>
                </a:solidFill>
                <a:latin typeface="Arial" pitchFamily="34" charset="0"/>
                <a:cs typeface="Arial" pitchFamily="34" charset="0"/>
              </a:defRPr>
            </a:lvl2pPr>
            <a:lvl3pPr marL="1143000" indent="-228600" algn="l" defTabSz="457200" rtl="0" fontAlgn="base">
              <a:spcBef>
                <a:spcPct val="20000"/>
              </a:spcBef>
              <a:spcAft>
                <a:spcPct val="0"/>
              </a:spcAft>
              <a:buClr>
                <a:schemeClr val="tx1"/>
              </a:buClr>
              <a:buSzPct val="65000"/>
              <a:buFont typeface="Wingdings" pitchFamily="2" charset="2"/>
              <a:buChar char="q"/>
              <a:defRPr sz="2000">
                <a:solidFill>
                  <a:schemeClr val="tx1"/>
                </a:solidFill>
                <a:latin typeface="Arial" pitchFamily="34" charset="0"/>
                <a:cs typeface="Arial" pitchFamily="34" charset="0"/>
              </a:defRPr>
            </a:lvl3pPr>
            <a:lvl4pPr marL="1600200" indent="-228600" algn="l" defTabSz="457200" rtl="0" fontAlgn="base">
              <a:spcBef>
                <a:spcPct val="20000"/>
              </a:spcBef>
              <a:spcAft>
                <a:spcPct val="0"/>
              </a:spcAft>
              <a:buClr>
                <a:schemeClr val="tx1"/>
              </a:buClr>
              <a:buFont typeface="Wingdings" pitchFamily="2" charset="2"/>
              <a:buChar char="q"/>
              <a:defRPr>
                <a:solidFill>
                  <a:schemeClr val="tx1"/>
                </a:solidFill>
                <a:latin typeface="Arial" pitchFamily="34" charset="0"/>
                <a:cs typeface="Arial" pitchFamily="34" charset="0"/>
              </a:defRPr>
            </a:lvl4pPr>
            <a:lvl5pPr marL="2057400" indent="-228600" algn="l" defTabSz="457200" rtl="0" fontAlgn="base">
              <a:spcBef>
                <a:spcPct val="20000"/>
              </a:spcBef>
              <a:spcAft>
                <a:spcPct val="0"/>
              </a:spcAft>
              <a:buClr>
                <a:schemeClr val="tx1"/>
              </a:buClr>
              <a:buSzPct val="80000"/>
              <a:buFont typeface="Wingdings" pitchFamily="2" charset="2"/>
              <a:buChar char="q"/>
              <a:defRPr>
                <a:solidFill>
                  <a:schemeClr val="tx1"/>
                </a:solidFill>
                <a:latin typeface="Arial" pitchFamily="34" charset="0"/>
                <a:cs typeface="Arial" pitchFamily="34" charset="0"/>
              </a:defRPr>
            </a:lvl5pPr>
            <a:lvl6pPr marL="25146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lvl="8" indent="-228600" algn="ctr" defTabSz="457200" rtl="0" fontAlgn="base">
              <a:spcBef>
                <a:spcPct val="50000"/>
              </a:spcBef>
              <a:spcAft>
                <a:spcPct val="0"/>
              </a:spcAft>
              <a:buClr>
                <a:schemeClr val="tx2"/>
              </a:buClr>
              <a:buSzPct val="80000"/>
              <a:buFont typeface="Arial" pitchFamily="34" charset="0"/>
              <a:buChar char="•"/>
              <a:defRPr sz="3200" b="0" i="0">
                <a:solidFill>
                  <a:schemeClr val="bg1"/>
                </a:solidFill>
                <a:latin typeface="Comic Sans MS" pitchFamily="66" charset="0"/>
              </a:defRPr>
            </a:lvl9pPr>
          </a:lstStyle>
          <a:p>
            <a:r>
              <a:rPr lang="en-US" sz="3200" dirty="0" smtClean="0">
                <a:latin typeface="Arial" pitchFamily="34" charset="0"/>
                <a:cs typeface="Arial" pitchFamily="34" charset="0"/>
              </a:rPr>
              <a:t>Capture fine-grained movement?</a:t>
            </a:r>
          </a:p>
          <a:p>
            <a:r>
              <a:rPr lang="en-US" sz="3200" dirty="0" smtClean="0">
                <a:latin typeface="Arial" pitchFamily="34" charset="0"/>
                <a:cs typeface="Arial" pitchFamily="34" charset="0"/>
              </a:rPr>
              <a:t>Focus Specific portion of body?</a:t>
            </a:r>
          </a:p>
        </p:txBody>
      </p:sp>
      <p:graphicFrame>
        <p:nvGraphicFramePr>
          <p:cNvPr id="8" name="Table 7"/>
          <p:cNvGraphicFramePr>
            <a:graphicFrameLocks noGrp="1"/>
          </p:cNvGraphicFramePr>
          <p:nvPr>
            <p:extLst>
              <p:ext uri="{D42A27DB-BD31-4B8C-83A1-F6EECF244321}">
                <p14:modId xmlns:p14="http://schemas.microsoft.com/office/powerpoint/2010/main" val="4241719248"/>
              </p:ext>
            </p:extLst>
          </p:nvPr>
        </p:nvGraphicFramePr>
        <p:xfrm>
          <a:off x="4622800" y="2393738"/>
          <a:ext cx="4521200" cy="1184698"/>
        </p:xfrm>
        <a:graphic>
          <a:graphicData uri="http://schemas.openxmlformats.org/drawingml/2006/table">
            <a:tbl>
              <a:tblPr firstRow="1" bandRow="1">
                <a:tableStyleId>{073A0DAA-6AF3-43AB-8588-CEC1D06C72B9}</a:tableStyleId>
              </a:tblPr>
              <a:tblGrid>
                <a:gridCol w="2260600"/>
                <a:gridCol w="2260600"/>
              </a:tblGrid>
              <a:tr h="591396">
                <a:tc>
                  <a:txBody>
                    <a:bodyPr/>
                    <a:lstStyle/>
                    <a:p>
                      <a:pPr algn="ctr"/>
                      <a:r>
                        <a:rPr lang="en-US" dirty="0" smtClean="0"/>
                        <a:t>Radar 1</a:t>
                      </a:r>
                      <a:endParaRPr lang="en-US" dirty="0"/>
                    </a:p>
                  </a:txBody>
                  <a:tcPr/>
                </a:tc>
                <a:tc>
                  <a:txBody>
                    <a:bodyPr/>
                    <a:lstStyle/>
                    <a:p>
                      <a:pPr algn="ctr"/>
                      <a:r>
                        <a:rPr lang="en-US" dirty="0" smtClean="0"/>
                        <a:t>Radar 2</a:t>
                      </a:r>
                      <a:endParaRPr lang="en-US" dirty="0"/>
                    </a:p>
                  </a:txBody>
                  <a:tcPr/>
                </a:tc>
              </a:tr>
              <a:tr h="593302">
                <a:tc>
                  <a:txBody>
                    <a:bodyPr/>
                    <a:lstStyle/>
                    <a:p>
                      <a:pPr algn="ctr"/>
                      <a:r>
                        <a:rPr lang="en-US" dirty="0" smtClean="0"/>
                        <a:t>91.3</a:t>
                      </a:r>
                      <a:endParaRPr lang="en-US" dirty="0"/>
                    </a:p>
                  </a:txBody>
                  <a:tcPr/>
                </a:tc>
                <a:tc>
                  <a:txBody>
                    <a:bodyPr/>
                    <a:lstStyle/>
                    <a:p>
                      <a:pPr algn="ctr"/>
                      <a:r>
                        <a:rPr lang="en-US" dirty="0" smtClean="0"/>
                        <a:t>60.87</a:t>
                      </a:r>
                      <a:endParaRPr lang="en-US" dirty="0"/>
                    </a:p>
                  </a:txBody>
                  <a:tcPr/>
                </a:tc>
              </a:tr>
            </a:tbl>
          </a:graphicData>
        </a:graphic>
      </p:graphicFrame>
      <p:sp>
        <p:nvSpPr>
          <p:cNvPr id="9" name="TextBox 8"/>
          <p:cNvSpPr txBox="1"/>
          <p:nvPr/>
        </p:nvSpPr>
        <p:spPr>
          <a:xfrm>
            <a:off x="5043087" y="1653780"/>
            <a:ext cx="3591048" cy="769441"/>
          </a:xfrm>
          <a:prstGeom prst="rect">
            <a:avLst/>
          </a:prstGeom>
          <a:noFill/>
        </p:spPr>
        <p:txBody>
          <a:bodyPr wrap="none" rtlCol="0">
            <a:spAutoFit/>
          </a:bodyPr>
          <a:lstStyle/>
          <a:p>
            <a:r>
              <a:rPr lang="en-US" b="1" dirty="0" smtClean="0">
                <a:solidFill>
                  <a:srgbClr val="C00000"/>
                </a:solidFill>
              </a:rPr>
              <a:t>Cleaning Activity</a:t>
            </a:r>
          </a:p>
          <a:p>
            <a:r>
              <a:rPr lang="en-US" sz="1600" b="1" dirty="0" smtClean="0">
                <a:solidFill>
                  <a:srgbClr val="C00000"/>
                </a:solidFill>
              </a:rPr>
              <a:t>(Precision)</a:t>
            </a:r>
            <a:endParaRPr lang="en-US" sz="1600" b="1" dirty="0">
              <a:solidFill>
                <a:srgbClr val="C00000"/>
              </a:solidFill>
            </a:endParaRPr>
          </a:p>
        </p:txBody>
      </p:sp>
    </p:spTree>
    <p:extLst>
      <p:ext uri="{BB962C8B-B14F-4D97-AF65-F5344CB8AC3E}">
        <p14:creationId xmlns:p14="http://schemas.microsoft.com/office/powerpoint/2010/main" val="20807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Homogeneous </a:t>
            </a:r>
            <a:r>
              <a:rPr lang="en-US" sz="2800" dirty="0" smtClean="0"/>
              <a:t>Data </a:t>
            </a:r>
            <a:r>
              <a:rPr lang="en-US" sz="2800" dirty="0" smtClean="0"/>
              <a:t>Fusion with multiple Radars at different positions</a:t>
            </a:r>
            <a:endParaRPr lang="en-US" sz="2800"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18</a:t>
            </a:fld>
            <a:endParaRPr lang="en-US" dirty="0"/>
          </a:p>
        </p:txBody>
      </p:sp>
      <p:pic>
        <p:nvPicPr>
          <p:cNvPr id="15362" name="Picture 2" descr="F:\Research_Works\Presentation\InfoCom2016\images\png\exp_setu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572894"/>
            <a:ext cx="3878580" cy="317182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noGrp="1"/>
          </p:cNvSpPr>
          <p:nvPr>
            <p:ph idx="1"/>
          </p:nvPr>
        </p:nvSpPr>
        <p:spPr bwMode="auto">
          <a:xfrm>
            <a:off x="215900" y="5334000"/>
            <a:ext cx="8928100" cy="942778"/>
          </a:xfrm>
          <a:prstGeom prst="rect">
            <a:avLst/>
          </a:prstGeom>
          <a:solidFill>
            <a:srgbClr val="A50021"/>
          </a:solidFill>
          <a:ln w="9525">
            <a:solidFill>
              <a:schemeClr val="bg2"/>
            </a:solidFill>
            <a:miter lim="800000"/>
            <a:headEnd/>
            <a:tailEnd/>
          </a:ln>
          <a:effectLst>
            <a:outerShdw sx="1000" sy="1000" algn="ctr" rotWithShape="0">
              <a:schemeClr val="bg2"/>
            </a:outerShdw>
          </a:effectLst>
          <a:scene3d>
            <a:camera prst="orthographicFront"/>
            <a:lightRig rig="threePt" dir="t"/>
          </a:scene3d>
          <a:sp3d>
            <a:bevelT w="165100" prst="coolSlant"/>
          </a:sp3d>
        </p:spPr>
        <p:txBody>
          <a:bodyPr vert="horz" wrap="square" lIns="100540" tIns="0" rIns="100540" bIns="0" numCol="1" anchor="ctr" anchorCtr="0" compatLnSpc="1">
            <a:prstTxWarp prst="textNoShape">
              <a:avLst/>
            </a:prstTxWarp>
          </a:bodyPr>
          <a:lstStyle>
            <a:defPPr>
              <a:defRPr lang="en-US"/>
            </a:defPPr>
            <a:lvl1pPr marL="231775" indent="-342900" algn="ctr" defTabSz="457200" rtl="0" fontAlgn="base">
              <a:spcBef>
                <a:spcPct val="20000"/>
              </a:spcBef>
              <a:spcAft>
                <a:spcPct val="0"/>
              </a:spcAft>
              <a:buClr>
                <a:schemeClr val="tx1"/>
              </a:buClr>
              <a:buSzPct val="75000"/>
              <a:buFont typeface="Wingdings" pitchFamily="2" charset="2"/>
              <a:buChar char="q"/>
              <a:defRPr sz="3000">
                <a:solidFill>
                  <a:schemeClr val="bg1"/>
                </a:solidFill>
                <a:latin typeface="Calibri" pitchFamily="34" charset="0"/>
                <a:ea typeface="Batang" pitchFamily="18" charset="-127"/>
                <a:cs typeface="Calibri" pitchFamily="34" charset="0"/>
              </a:defRPr>
            </a:lvl1pPr>
            <a:lvl2pPr marL="742950" indent="-285750" algn="l" defTabSz="457200" rtl="0" fontAlgn="base">
              <a:spcBef>
                <a:spcPct val="20000"/>
              </a:spcBef>
              <a:spcAft>
                <a:spcPct val="0"/>
              </a:spcAft>
              <a:buClr>
                <a:schemeClr val="tx1"/>
              </a:buClr>
              <a:buSzPct val="75000"/>
              <a:buFont typeface="Wingdings" pitchFamily="2" charset="2"/>
              <a:buChar char="q"/>
              <a:defRPr sz="2400">
                <a:solidFill>
                  <a:schemeClr val="tx1"/>
                </a:solidFill>
                <a:latin typeface="Arial" pitchFamily="34" charset="0"/>
                <a:cs typeface="Arial" pitchFamily="34" charset="0"/>
              </a:defRPr>
            </a:lvl2pPr>
            <a:lvl3pPr marL="1143000" indent="-228600" algn="l" defTabSz="457200" rtl="0" fontAlgn="base">
              <a:spcBef>
                <a:spcPct val="20000"/>
              </a:spcBef>
              <a:spcAft>
                <a:spcPct val="0"/>
              </a:spcAft>
              <a:buClr>
                <a:schemeClr val="tx1"/>
              </a:buClr>
              <a:buSzPct val="65000"/>
              <a:buFont typeface="Wingdings" pitchFamily="2" charset="2"/>
              <a:buChar char="q"/>
              <a:defRPr sz="2000">
                <a:solidFill>
                  <a:schemeClr val="tx1"/>
                </a:solidFill>
                <a:latin typeface="Arial" pitchFamily="34" charset="0"/>
                <a:cs typeface="Arial" pitchFamily="34" charset="0"/>
              </a:defRPr>
            </a:lvl3pPr>
            <a:lvl4pPr marL="1600200" indent="-228600" algn="l" defTabSz="457200" rtl="0" fontAlgn="base">
              <a:spcBef>
                <a:spcPct val="20000"/>
              </a:spcBef>
              <a:spcAft>
                <a:spcPct val="0"/>
              </a:spcAft>
              <a:buClr>
                <a:schemeClr val="tx1"/>
              </a:buClr>
              <a:buFont typeface="Wingdings" pitchFamily="2" charset="2"/>
              <a:buChar char="q"/>
              <a:defRPr>
                <a:solidFill>
                  <a:schemeClr val="tx1"/>
                </a:solidFill>
                <a:latin typeface="Arial" pitchFamily="34" charset="0"/>
                <a:cs typeface="Arial" pitchFamily="34" charset="0"/>
              </a:defRPr>
            </a:lvl4pPr>
            <a:lvl5pPr marL="2057400" indent="-228600" algn="l" defTabSz="457200" rtl="0" fontAlgn="base">
              <a:spcBef>
                <a:spcPct val="20000"/>
              </a:spcBef>
              <a:spcAft>
                <a:spcPct val="0"/>
              </a:spcAft>
              <a:buClr>
                <a:schemeClr val="tx1"/>
              </a:buClr>
              <a:buSzPct val="80000"/>
              <a:buFont typeface="Wingdings" pitchFamily="2" charset="2"/>
              <a:buChar char="q"/>
              <a:defRPr>
                <a:solidFill>
                  <a:schemeClr val="tx1"/>
                </a:solidFill>
                <a:latin typeface="Arial" pitchFamily="34" charset="0"/>
                <a:cs typeface="Arial" pitchFamily="34" charset="0"/>
              </a:defRPr>
            </a:lvl5pPr>
            <a:lvl6pPr marL="25146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lvl="8" indent="-228600" algn="ctr" defTabSz="457200" rtl="0" fontAlgn="base">
              <a:spcBef>
                <a:spcPct val="50000"/>
              </a:spcBef>
              <a:spcAft>
                <a:spcPct val="0"/>
              </a:spcAft>
              <a:buClr>
                <a:schemeClr val="tx2"/>
              </a:buClr>
              <a:buSzPct val="80000"/>
              <a:buFont typeface="Arial" pitchFamily="34" charset="0"/>
              <a:buChar char="•"/>
              <a:defRPr sz="3200" b="0" i="0">
                <a:solidFill>
                  <a:schemeClr val="bg1"/>
                </a:solidFill>
                <a:latin typeface="Comic Sans MS" pitchFamily="66" charset="0"/>
              </a:defRPr>
            </a:lvl9pPr>
          </a:lstStyle>
          <a:p>
            <a:r>
              <a:rPr lang="en-US" sz="3200" dirty="0" smtClean="0">
                <a:latin typeface="Arial" pitchFamily="34" charset="0"/>
                <a:cs typeface="Arial" pitchFamily="34" charset="0"/>
              </a:rPr>
              <a:t>Capture Different Position body movement?</a:t>
            </a:r>
          </a:p>
        </p:txBody>
      </p:sp>
      <p:graphicFrame>
        <p:nvGraphicFramePr>
          <p:cNvPr id="8" name="Table 7"/>
          <p:cNvGraphicFramePr>
            <a:graphicFrameLocks noGrp="1"/>
          </p:cNvGraphicFramePr>
          <p:nvPr>
            <p:extLst>
              <p:ext uri="{D42A27DB-BD31-4B8C-83A1-F6EECF244321}">
                <p14:modId xmlns:p14="http://schemas.microsoft.com/office/powerpoint/2010/main" val="2368368843"/>
              </p:ext>
            </p:extLst>
          </p:nvPr>
        </p:nvGraphicFramePr>
        <p:xfrm>
          <a:off x="4622800" y="2393738"/>
          <a:ext cx="4521200" cy="1233382"/>
        </p:xfrm>
        <a:graphic>
          <a:graphicData uri="http://schemas.openxmlformats.org/drawingml/2006/table">
            <a:tbl>
              <a:tblPr firstRow="1" bandRow="1">
                <a:tableStyleId>{073A0DAA-6AF3-43AB-8588-CEC1D06C72B9}</a:tableStyleId>
              </a:tblPr>
              <a:tblGrid>
                <a:gridCol w="2260600"/>
                <a:gridCol w="2260600"/>
              </a:tblGrid>
              <a:tr h="591396">
                <a:tc>
                  <a:txBody>
                    <a:bodyPr/>
                    <a:lstStyle/>
                    <a:p>
                      <a:pPr algn="ctr"/>
                      <a:r>
                        <a:rPr lang="en-US" dirty="0" smtClean="0"/>
                        <a:t>Fusion1</a:t>
                      </a:r>
                    </a:p>
                    <a:p>
                      <a:pPr algn="ctr"/>
                      <a:r>
                        <a:rPr lang="en-US" dirty="0" smtClean="0"/>
                        <a:t>Radar</a:t>
                      </a:r>
                      <a:r>
                        <a:rPr lang="en-US" baseline="0" dirty="0" smtClean="0"/>
                        <a:t> (1 + 2)</a:t>
                      </a:r>
                      <a:endParaRPr lang="en-US" dirty="0"/>
                    </a:p>
                  </a:txBody>
                  <a:tcPr/>
                </a:tc>
                <a:tc>
                  <a:txBody>
                    <a:bodyPr/>
                    <a:lstStyle/>
                    <a:p>
                      <a:pPr algn="ctr"/>
                      <a:r>
                        <a:rPr lang="en-US" dirty="0" smtClean="0"/>
                        <a:t>Radar 2</a:t>
                      </a:r>
                      <a:endParaRPr lang="en-US" dirty="0"/>
                    </a:p>
                  </a:txBody>
                  <a:tcPr/>
                </a:tc>
              </a:tr>
              <a:tr h="593302">
                <a:tc>
                  <a:txBody>
                    <a:bodyPr/>
                    <a:lstStyle/>
                    <a:p>
                      <a:pPr algn="ctr"/>
                      <a:r>
                        <a:rPr lang="en-US" dirty="0" smtClean="0"/>
                        <a:t>88.3</a:t>
                      </a:r>
                      <a:endParaRPr lang="en-US" dirty="0"/>
                    </a:p>
                  </a:txBody>
                  <a:tcPr/>
                </a:tc>
                <a:tc>
                  <a:txBody>
                    <a:bodyPr/>
                    <a:lstStyle/>
                    <a:p>
                      <a:pPr algn="ctr"/>
                      <a:r>
                        <a:rPr lang="en-US" dirty="0" smtClean="0"/>
                        <a:t>84.04</a:t>
                      </a:r>
                      <a:endParaRPr lang="en-US" dirty="0"/>
                    </a:p>
                  </a:txBody>
                  <a:tcPr/>
                </a:tc>
              </a:tr>
            </a:tbl>
          </a:graphicData>
        </a:graphic>
      </p:graphicFrame>
      <p:sp>
        <p:nvSpPr>
          <p:cNvPr id="9" name="TextBox 8"/>
          <p:cNvSpPr txBox="1"/>
          <p:nvPr/>
        </p:nvSpPr>
        <p:spPr>
          <a:xfrm>
            <a:off x="5043087" y="1653780"/>
            <a:ext cx="3591048" cy="769441"/>
          </a:xfrm>
          <a:prstGeom prst="rect">
            <a:avLst/>
          </a:prstGeom>
          <a:noFill/>
        </p:spPr>
        <p:txBody>
          <a:bodyPr wrap="none" rtlCol="0">
            <a:spAutoFit/>
          </a:bodyPr>
          <a:lstStyle/>
          <a:p>
            <a:r>
              <a:rPr lang="en-US" b="1" dirty="0" smtClean="0">
                <a:solidFill>
                  <a:srgbClr val="C00000"/>
                </a:solidFill>
              </a:rPr>
              <a:t>Cleaning Activity</a:t>
            </a:r>
          </a:p>
          <a:p>
            <a:r>
              <a:rPr lang="en-US" sz="1600" b="1" dirty="0" smtClean="0">
                <a:solidFill>
                  <a:srgbClr val="C00000"/>
                </a:solidFill>
              </a:rPr>
              <a:t>(Precision)</a:t>
            </a:r>
            <a:endParaRPr lang="en-US" sz="1600" b="1" dirty="0">
              <a:solidFill>
                <a:srgbClr val="C00000"/>
              </a:solidFill>
            </a:endParaRPr>
          </a:p>
        </p:txBody>
      </p:sp>
      <p:sp>
        <p:nvSpPr>
          <p:cNvPr id="3" name="Right Arrow 2"/>
          <p:cNvSpPr/>
          <p:nvPr/>
        </p:nvSpPr>
        <p:spPr bwMode="auto">
          <a:xfrm rot="16200000">
            <a:off x="7800101" y="3454125"/>
            <a:ext cx="526813" cy="285008"/>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rgbClr val="C00000"/>
              </a:solidFill>
              <a:effectLst/>
              <a:latin typeface="Verdana" pitchFamily="34" charset="0"/>
            </a:endParaRPr>
          </a:p>
        </p:txBody>
      </p:sp>
      <p:sp>
        <p:nvSpPr>
          <p:cNvPr id="5" name="TextBox 4"/>
          <p:cNvSpPr txBox="1"/>
          <p:nvPr/>
        </p:nvSpPr>
        <p:spPr>
          <a:xfrm>
            <a:off x="6759564" y="3860036"/>
            <a:ext cx="2322880" cy="400110"/>
          </a:xfrm>
          <a:prstGeom prst="rect">
            <a:avLst/>
          </a:prstGeom>
          <a:noFill/>
        </p:spPr>
        <p:txBody>
          <a:bodyPr wrap="none" rtlCol="0">
            <a:spAutoFit/>
          </a:bodyPr>
          <a:lstStyle/>
          <a:p>
            <a:r>
              <a:rPr lang="en-US" sz="2000" dirty="0" smtClean="0">
                <a:solidFill>
                  <a:srgbClr val="C00000"/>
                </a:solidFill>
              </a:rPr>
              <a:t>Improved! Why?</a:t>
            </a:r>
            <a:endParaRPr lang="en-US" sz="2000" dirty="0">
              <a:solidFill>
                <a:srgbClr val="C00000"/>
              </a:solidFill>
            </a:endParaRPr>
          </a:p>
        </p:txBody>
      </p:sp>
    </p:spTree>
    <p:extLst>
      <p:ext uri="{BB962C8B-B14F-4D97-AF65-F5344CB8AC3E}">
        <p14:creationId xmlns:p14="http://schemas.microsoft.com/office/powerpoint/2010/main" val="36200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9" grpId="0"/>
      <p:bldP spid="3"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Heterogeneous </a:t>
            </a:r>
            <a:r>
              <a:rPr lang="en-US" sz="2800" dirty="0" smtClean="0"/>
              <a:t>Data Fusion </a:t>
            </a:r>
            <a:r>
              <a:rPr lang="en-US" sz="2800" dirty="0" smtClean="0"/>
              <a:t>with multiple Radars at different positions</a:t>
            </a:r>
            <a:endParaRPr lang="en-US" sz="2800"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19</a:t>
            </a:fld>
            <a:endParaRPr lang="en-US" dirty="0"/>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3746978340"/>
              </p:ext>
            </p:extLst>
          </p:nvPr>
        </p:nvGraphicFramePr>
        <p:xfrm>
          <a:off x="3647440" y="3258820"/>
          <a:ext cx="5516880" cy="1097280"/>
        </p:xfrm>
        <a:graphic>
          <a:graphicData uri="http://schemas.openxmlformats.org/drawingml/2006/table">
            <a:tbl>
              <a:tblPr firstRow="1" bandRow="1">
                <a:tableStyleId>{073A0DAA-6AF3-43AB-8588-CEC1D06C72B9}</a:tableStyleId>
              </a:tblPr>
              <a:tblGrid>
                <a:gridCol w="1838960"/>
                <a:gridCol w="1838960"/>
                <a:gridCol w="1838960"/>
              </a:tblGrid>
              <a:tr h="242993">
                <a:tc>
                  <a:txBody>
                    <a:bodyPr/>
                    <a:lstStyle/>
                    <a:p>
                      <a:r>
                        <a:rPr lang="en-US" dirty="0" smtClean="0"/>
                        <a:t>Precision</a:t>
                      </a:r>
                      <a:endParaRPr lang="en-US" dirty="0"/>
                    </a:p>
                  </a:txBody>
                  <a:tcPr/>
                </a:tc>
                <a:tc>
                  <a:txBody>
                    <a:bodyPr/>
                    <a:lstStyle/>
                    <a:p>
                      <a:r>
                        <a:rPr lang="en-US" dirty="0" smtClean="0"/>
                        <a:t>Recall</a:t>
                      </a:r>
                      <a:endParaRPr lang="en-US" dirty="0"/>
                    </a:p>
                  </a:txBody>
                  <a:tcPr/>
                </a:tc>
                <a:tc>
                  <a:txBody>
                    <a:bodyPr/>
                    <a:lstStyle/>
                    <a:p>
                      <a:r>
                        <a:rPr lang="en-US" dirty="0" smtClean="0"/>
                        <a:t>Activities</a:t>
                      </a:r>
                      <a:endParaRPr lang="en-US" dirty="0"/>
                    </a:p>
                  </a:txBody>
                  <a:tcPr/>
                </a:tc>
              </a:tr>
              <a:tr h="242993">
                <a:tc>
                  <a:txBody>
                    <a:bodyPr/>
                    <a:lstStyle/>
                    <a:p>
                      <a:r>
                        <a:rPr lang="en-US" dirty="0" smtClean="0"/>
                        <a:t>0.76</a:t>
                      </a:r>
                      <a:endParaRPr lang="en-US" dirty="0"/>
                    </a:p>
                  </a:txBody>
                  <a:tcPr/>
                </a:tc>
                <a:tc>
                  <a:txBody>
                    <a:bodyPr/>
                    <a:lstStyle/>
                    <a:p>
                      <a:r>
                        <a:rPr lang="en-US" dirty="0" smtClean="0"/>
                        <a:t>0.61</a:t>
                      </a:r>
                      <a:endParaRPr lang="en-US" dirty="0"/>
                    </a:p>
                  </a:txBody>
                  <a:tcPr/>
                </a:tc>
                <a:tc>
                  <a:txBody>
                    <a:bodyPr/>
                    <a:lstStyle/>
                    <a:p>
                      <a:r>
                        <a:rPr lang="en-US" dirty="0" smtClean="0"/>
                        <a:t>Entertainment</a:t>
                      </a:r>
                      <a:endParaRPr lang="en-US" dirty="0"/>
                    </a:p>
                  </a:txBody>
                  <a:tcPr/>
                </a:tc>
              </a:tr>
              <a:tr h="0">
                <a:tc>
                  <a:txBody>
                    <a:bodyPr/>
                    <a:lstStyle/>
                    <a:p>
                      <a:r>
                        <a:rPr lang="en-US" dirty="0" smtClean="0"/>
                        <a:t>0.58</a:t>
                      </a:r>
                      <a:endParaRPr lang="en-US" dirty="0"/>
                    </a:p>
                  </a:txBody>
                  <a:tcPr/>
                </a:tc>
                <a:tc>
                  <a:txBody>
                    <a:bodyPr/>
                    <a:lstStyle/>
                    <a:p>
                      <a:r>
                        <a:rPr lang="en-US" dirty="0" smtClean="0"/>
                        <a:t>0.49</a:t>
                      </a:r>
                      <a:endParaRPr lang="en-US" dirty="0"/>
                    </a:p>
                  </a:txBody>
                  <a:tcPr/>
                </a:tc>
                <a:tc>
                  <a:txBody>
                    <a:bodyPr/>
                    <a:lstStyle/>
                    <a:p>
                      <a:r>
                        <a:rPr lang="en-US" dirty="0" smtClean="0"/>
                        <a:t>Cooking</a:t>
                      </a:r>
                      <a:endParaRPr lang="en-US" dirty="0"/>
                    </a:p>
                  </a:txBody>
                  <a:tcPr/>
                </a:tc>
              </a:tr>
            </a:tbl>
          </a:graphicData>
        </a:graphic>
      </p:graphicFrame>
      <p:grpSp>
        <p:nvGrpSpPr>
          <p:cNvPr id="20" name="Group 19"/>
          <p:cNvGrpSpPr/>
          <p:nvPr/>
        </p:nvGrpSpPr>
        <p:grpSpPr>
          <a:xfrm>
            <a:off x="416560" y="1564640"/>
            <a:ext cx="7914640" cy="1269999"/>
            <a:chOff x="416560" y="1564640"/>
            <a:chExt cx="7914640" cy="1269999"/>
          </a:xfrm>
        </p:grpSpPr>
        <p:sp>
          <p:nvSpPr>
            <p:cNvPr id="5" name="Rounded Rectangle 4"/>
            <p:cNvSpPr/>
            <p:nvPr/>
          </p:nvSpPr>
          <p:spPr bwMode="auto">
            <a:xfrm>
              <a:off x="416560" y="2377439"/>
              <a:ext cx="3139440" cy="45720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C00000"/>
                  </a:solidFill>
                  <a:effectLst/>
                  <a:latin typeface="Verdana" pitchFamily="34" charset="0"/>
                </a:rPr>
                <a:t>Short Range radar</a:t>
              </a:r>
            </a:p>
          </p:txBody>
        </p:sp>
        <p:sp>
          <p:nvSpPr>
            <p:cNvPr id="6" name="Rounded Rectangle 5"/>
            <p:cNvSpPr/>
            <p:nvPr/>
          </p:nvSpPr>
          <p:spPr bwMode="auto">
            <a:xfrm>
              <a:off x="416560" y="1564640"/>
              <a:ext cx="3139440" cy="45720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C00000"/>
                  </a:solidFill>
                  <a:effectLst/>
                  <a:latin typeface="Verdana" pitchFamily="34" charset="0"/>
                </a:rPr>
                <a:t>Long Range radar</a:t>
              </a:r>
            </a:p>
          </p:txBody>
        </p:sp>
        <p:sp>
          <p:nvSpPr>
            <p:cNvPr id="11" name="L-Shape 10"/>
            <p:cNvSpPr/>
            <p:nvPr/>
          </p:nvSpPr>
          <p:spPr bwMode="auto">
            <a:xfrm rot="13494223">
              <a:off x="3965097" y="1989004"/>
              <a:ext cx="590991" cy="557988"/>
            </a:xfrm>
            <a:prstGeom prst="corner">
              <a:avLst/>
            </a:prstGeom>
            <a:solidFill>
              <a:schemeClr val="tx1">
                <a:lumMod val="95000"/>
                <a:lumOff val="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rgbClr val="3333CC"/>
                </a:solidFill>
                <a:effectLst/>
                <a:latin typeface="Verdana" pitchFamily="34" charset="0"/>
              </a:endParaRPr>
            </a:p>
          </p:txBody>
        </p:sp>
        <p:sp>
          <p:nvSpPr>
            <p:cNvPr id="12" name="Rounded Rectangle 11"/>
            <p:cNvSpPr/>
            <p:nvPr/>
          </p:nvSpPr>
          <p:spPr bwMode="auto">
            <a:xfrm>
              <a:off x="5191760" y="2021840"/>
              <a:ext cx="3139440" cy="45720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C00000"/>
                  </a:solidFill>
                  <a:effectLst/>
                  <a:latin typeface="Verdana" pitchFamily="34" charset="0"/>
                </a:rPr>
                <a:t>Data Fusion</a:t>
              </a:r>
            </a:p>
          </p:txBody>
        </p:sp>
      </p:grpSp>
      <p:sp>
        <p:nvSpPr>
          <p:cNvPr id="16" name="Down Arrow 15"/>
          <p:cNvSpPr/>
          <p:nvPr/>
        </p:nvSpPr>
        <p:spPr bwMode="auto">
          <a:xfrm>
            <a:off x="6804660" y="2519679"/>
            <a:ext cx="259080" cy="629921"/>
          </a:xfrm>
          <a:prstGeom prst="downArrow">
            <a:avLst/>
          </a:prstGeom>
          <a:solidFill>
            <a:schemeClr val="tx1">
              <a:lumMod val="95000"/>
              <a:lumOff val="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rgbClr val="3333CC"/>
              </a:solidFill>
              <a:effectLst/>
              <a:latin typeface="Verdana" pitchFamily="34" charset="0"/>
            </a:endParaRPr>
          </a:p>
        </p:txBody>
      </p:sp>
      <p:sp>
        <p:nvSpPr>
          <p:cNvPr id="17" name="Content Placeholder 2"/>
          <p:cNvSpPr txBox="1">
            <a:spLocks/>
          </p:cNvSpPr>
          <p:nvPr/>
        </p:nvSpPr>
        <p:spPr bwMode="auto">
          <a:xfrm>
            <a:off x="2479040" y="5334000"/>
            <a:ext cx="6664960" cy="942778"/>
          </a:xfrm>
          <a:prstGeom prst="rect">
            <a:avLst/>
          </a:prstGeom>
          <a:solidFill>
            <a:srgbClr val="A50021"/>
          </a:solidFill>
          <a:ln w="9525">
            <a:solidFill>
              <a:schemeClr val="bg2"/>
            </a:solidFill>
            <a:miter lim="800000"/>
            <a:headEnd/>
            <a:tailEnd/>
          </a:ln>
          <a:effectLst>
            <a:outerShdw sx="1000" sy="1000" algn="ctr" rotWithShape="0">
              <a:schemeClr val="bg2"/>
            </a:outerShdw>
          </a:effectLst>
          <a:scene3d>
            <a:camera prst="orthographicFront"/>
            <a:lightRig rig="threePt" dir="t"/>
          </a:scene3d>
          <a:sp3d>
            <a:bevelT w="165100" prst="coolSlant"/>
          </a:sp3d>
        </p:spPr>
        <p:txBody>
          <a:bodyPr vert="horz" wrap="square" lIns="100540" tIns="0" rIns="100540" bIns="0" numCol="1" anchor="ctr" anchorCtr="0" compatLnSpc="1">
            <a:prstTxWarp prst="textNoShape">
              <a:avLst/>
            </a:prstTxWarp>
          </a:bodyPr>
          <a:lstStyle>
            <a:defPPr>
              <a:defRPr lang="en-US"/>
            </a:defPPr>
            <a:lvl1pPr marL="231775" indent="-342900" algn="ctr" defTabSz="457200" rtl="0" fontAlgn="base">
              <a:spcBef>
                <a:spcPct val="20000"/>
              </a:spcBef>
              <a:spcAft>
                <a:spcPct val="0"/>
              </a:spcAft>
              <a:buClr>
                <a:schemeClr val="tx1"/>
              </a:buClr>
              <a:buSzPct val="75000"/>
              <a:buFont typeface="Wingdings" pitchFamily="2" charset="2"/>
              <a:buChar char="q"/>
              <a:defRPr sz="3000">
                <a:solidFill>
                  <a:schemeClr val="bg1"/>
                </a:solidFill>
                <a:latin typeface="Calibri" pitchFamily="34" charset="0"/>
                <a:ea typeface="Batang" pitchFamily="18" charset="-127"/>
                <a:cs typeface="Calibri" pitchFamily="34" charset="0"/>
              </a:defRPr>
            </a:lvl1pPr>
            <a:lvl2pPr marL="742950" indent="-285750" algn="l" defTabSz="457200" rtl="0" fontAlgn="base">
              <a:spcBef>
                <a:spcPct val="20000"/>
              </a:spcBef>
              <a:spcAft>
                <a:spcPct val="0"/>
              </a:spcAft>
              <a:buClr>
                <a:schemeClr val="tx1"/>
              </a:buClr>
              <a:buSzPct val="75000"/>
              <a:buFont typeface="Wingdings" pitchFamily="2" charset="2"/>
              <a:buChar char="q"/>
              <a:defRPr sz="2400">
                <a:solidFill>
                  <a:schemeClr val="tx1"/>
                </a:solidFill>
                <a:latin typeface="Arial" pitchFamily="34" charset="0"/>
                <a:cs typeface="Arial" pitchFamily="34" charset="0"/>
              </a:defRPr>
            </a:lvl2pPr>
            <a:lvl3pPr marL="1143000" indent="-228600" algn="l" defTabSz="457200" rtl="0" fontAlgn="base">
              <a:spcBef>
                <a:spcPct val="20000"/>
              </a:spcBef>
              <a:spcAft>
                <a:spcPct val="0"/>
              </a:spcAft>
              <a:buClr>
                <a:schemeClr val="tx1"/>
              </a:buClr>
              <a:buSzPct val="65000"/>
              <a:buFont typeface="Wingdings" pitchFamily="2" charset="2"/>
              <a:buChar char="q"/>
              <a:defRPr sz="2000">
                <a:solidFill>
                  <a:schemeClr val="tx1"/>
                </a:solidFill>
                <a:latin typeface="Arial" pitchFamily="34" charset="0"/>
                <a:cs typeface="Arial" pitchFamily="34" charset="0"/>
              </a:defRPr>
            </a:lvl3pPr>
            <a:lvl4pPr marL="1600200" indent="-228600" algn="l" defTabSz="457200" rtl="0" fontAlgn="base">
              <a:spcBef>
                <a:spcPct val="20000"/>
              </a:spcBef>
              <a:spcAft>
                <a:spcPct val="0"/>
              </a:spcAft>
              <a:buClr>
                <a:schemeClr val="tx1"/>
              </a:buClr>
              <a:buFont typeface="Wingdings" pitchFamily="2" charset="2"/>
              <a:buChar char="q"/>
              <a:defRPr>
                <a:solidFill>
                  <a:schemeClr val="tx1"/>
                </a:solidFill>
                <a:latin typeface="Arial" pitchFamily="34" charset="0"/>
                <a:cs typeface="Arial" pitchFamily="34" charset="0"/>
              </a:defRPr>
            </a:lvl4pPr>
            <a:lvl5pPr marL="2057400" indent="-228600" algn="l" defTabSz="457200" rtl="0" fontAlgn="base">
              <a:spcBef>
                <a:spcPct val="20000"/>
              </a:spcBef>
              <a:spcAft>
                <a:spcPct val="0"/>
              </a:spcAft>
              <a:buClr>
                <a:schemeClr val="tx1"/>
              </a:buClr>
              <a:buSzPct val="80000"/>
              <a:buFont typeface="Wingdings" pitchFamily="2" charset="2"/>
              <a:buChar char="q"/>
              <a:defRPr>
                <a:solidFill>
                  <a:schemeClr val="tx1"/>
                </a:solidFill>
                <a:latin typeface="Arial" pitchFamily="34" charset="0"/>
                <a:cs typeface="Arial" pitchFamily="34" charset="0"/>
              </a:defRPr>
            </a:lvl5pPr>
            <a:lvl6pPr marL="25146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defTabSz="457200" rtl="0" fontAlgn="base">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lvl="8" indent="-228600" algn="ctr" defTabSz="457200" rtl="0" fontAlgn="base">
              <a:spcBef>
                <a:spcPct val="50000"/>
              </a:spcBef>
              <a:spcAft>
                <a:spcPct val="0"/>
              </a:spcAft>
              <a:buClr>
                <a:schemeClr val="tx2"/>
              </a:buClr>
              <a:buSzPct val="80000"/>
              <a:buFont typeface="Arial" pitchFamily="34" charset="0"/>
              <a:buChar char="•"/>
              <a:defRPr sz="3200" b="0" i="0">
                <a:solidFill>
                  <a:schemeClr val="bg1"/>
                </a:solidFill>
                <a:latin typeface="Comic Sans MS" pitchFamily="66" charset="0"/>
              </a:defRPr>
            </a:lvl9pPr>
          </a:lstStyle>
          <a:p>
            <a:r>
              <a:rPr lang="en-US" sz="3200" dirty="0" smtClean="0">
                <a:latin typeface="Arial" pitchFamily="34" charset="0"/>
                <a:cs typeface="Arial" pitchFamily="34" charset="0"/>
              </a:rPr>
              <a:t>Required radar placement Strategy</a:t>
            </a:r>
          </a:p>
        </p:txBody>
      </p:sp>
      <p:pic>
        <p:nvPicPr>
          <p:cNvPr id="16386" name="Picture 2" descr="F:\Research_Works\Presentation\InfoCom2016\images\png\Precision_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9600"/>
            <a:ext cx="3570390" cy="2140903"/>
          </a:xfrm>
          <a:prstGeom prst="rect">
            <a:avLst/>
          </a:prstGeom>
          <a:noFill/>
          <a:extLst>
            <a:ext uri="{909E8E84-426E-40DD-AFC4-6F175D3DCCD1}">
              <a14:hiddenFill xmlns:a14="http://schemas.microsoft.com/office/drawing/2010/main">
                <a:solidFill>
                  <a:srgbClr val="FFFFFF"/>
                </a:solidFill>
              </a14:hiddenFill>
            </a:ext>
          </a:extLst>
        </p:spPr>
      </p:pic>
      <p:sp>
        <p:nvSpPr>
          <p:cNvPr id="19" name="Down Arrow 18"/>
          <p:cNvSpPr/>
          <p:nvPr/>
        </p:nvSpPr>
        <p:spPr bwMode="auto">
          <a:xfrm>
            <a:off x="1785195" y="2875279"/>
            <a:ext cx="201085" cy="487681"/>
          </a:xfrm>
          <a:prstGeom prst="downArrow">
            <a:avLst/>
          </a:prstGeom>
          <a:solidFill>
            <a:schemeClr val="tx1">
              <a:lumMod val="95000"/>
              <a:lumOff val="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rgbClr val="3333CC"/>
              </a:solidFill>
              <a:effectLst/>
              <a:latin typeface="Verdana" pitchFamily="34" charset="0"/>
            </a:endParaRPr>
          </a:p>
        </p:txBody>
      </p:sp>
    </p:spTree>
    <p:extLst>
      <p:ext uri="{BB962C8B-B14F-4D97-AF65-F5344CB8AC3E}">
        <p14:creationId xmlns:p14="http://schemas.microsoft.com/office/powerpoint/2010/main" val="180411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Assistive Elderly Care Application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2</a:t>
            </a:fld>
            <a:endParaRPr lang="en-US" dirty="0"/>
          </a:p>
        </p:txBody>
      </p:sp>
      <p:pic>
        <p:nvPicPr>
          <p:cNvPr id="3074" name="Picture 2" descr="F:\Research_Works\Presentation\InfoCom2016\pptx\elderly_ca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99" y="1277620"/>
            <a:ext cx="5354321" cy="50114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esearch_Works\Presentation\InfoCom2016\pptx\benefi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161" y="4392930"/>
            <a:ext cx="2133600" cy="16922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Research_Works\Presentation\InfoCom2016\pptx\el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3143" y="1352233"/>
            <a:ext cx="2166937" cy="292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969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a:lnSpc>
                <a:spcPct val="150000"/>
              </a:lnSpc>
            </a:pPr>
            <a:r>
              <a:rPr lang="en-US" dirty="0"/>
              <a:t>RAM - a non-intrusive low-cost heterogeneous ambient radar sensor system</a:t>
            </a:r>
            <a:r>
              <a:rPr lang="en-US" dirty="0" smtClean="0"/>
              <a:t>.</a:t>
            </a:r>
          </a:p>
          <a:p>
            <a:pPr>
              <a:lnSpc>
                <a:spcPct val="150000"/>
              </a:lnSpc>
            </a:pPr>
            <a:r>
              <a:rPr lang="en-US" dirty="0"/>
              <a:t>Radars must be placed strategically to detect ADLs.</a:t>
            </a:r>
            <a:endParaRPr lang="en-US" dirty="0" smtClean="0"/>
          </a:p>
          <a:p>
            <a:pPr>
              <a:lnSpc>
                <a:spcPct val="150000"/>
              </a:lnSpc>
            </a:pPr>
            <a:r>
              <a:rPr lang="en-US" dirty="0"/>
              <a:t>Implemented and evaluated in real setting</a:t>
            </a:r>
            <a:r>
              <a:rPr lang="en-US" dirty="0" smtClean="0"/>
              <a:t>.</a:t>
            </a:r>
          </a:p>
          <a:p>
            <a:pPr>
              <a:lnSpc>
                <a:spcPct val="150000"/>
              </a:lnSpc>
            </a:pPr>
            <a:r>
              <a:rPr lang="en-US" dirty="0"/>
              <a:t>RAM achieved </a:t>
            </a:r>
            <a:r>
              <a:rPr lang="en-US" dirty="0" smtClean="0"/>
              <a:t>90% </a:t>
            </a:r>
            <a:r>
              <a:rPr lang="en-US" dirty="0"/>
              <a:t>accuracy.</a:t>
            </a:r>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20</a:t>
            </a:fld>
            <a:endParaRPr lang="en-US" dirty="0"/>
          </a:p>
        </p:txBody>
      </p:sp>
    </p:spTree>
    <p:extLst>
      <p:ext uri="{BB962C8B-B14F-4D97-AF65-F5344CB8AC3E}">
        <p14:creationId xmlns:p14="http://schemas.microsoft.com/office/powerpoint/2010/main" val="3350226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scene3d>
              <a:camera prst="orthographicFront"/>
              <a:lightRig rig="glow" dir="tl">
                <a:rot lat="0" lon="0" rev="5400000"/>
              </a:lightRig>
            </a:scene3d>
            <a:sp3d contourW="12700">
              <a:bevelT w="25400" h="25400"/>
              <a:contourClr>
                <a:schemeClr val="accent6">
                  <a:shade val="73000"/>
                </a:schemeClr>
              </a:contourClr>
            </a:sp3d>
          </a:bodyPr>
          <a:lstStyle/>
          <a:p>
            <a:pPr marL="0" indent="0">
              <a:buNone/>
            </a:pPr>
            <a:endParaRPr lang="en-US" b="1" dirty="0">
              <a:ln w="11430"/>
              <a:solidFill>
                <a:srgbClr val="C00000"/>
              </a:solidFill>
              <a:effectLst>
                <a:outerShdw blurRad="80000" dist="40000" dir="5040000" algn="tl">
                  <a:srgbClr val="000000">
                    <a:alpha val="30000"/>
                  </a:srgbClr>
                </a:outerShdw>
              </a:effectLst>
            </a:endParaRPr>
          </a:p>
          <a:p>
            <a:pPr marL="0" indent="0">
              <a:buNone/>
            </a:pPr>
            <a:r>
              <a:rPr lang="en-US" b="1" dirty="0" smtClean="0">
                <a:ln w="11430"/>
                <a:solidFill>
                  <a:srgbClr val="C00000"/>
                </a:solidFill>
                <a:effectLst>
                  <a:outerShdw blurRad="80000" dist="40000" dir="5040000" algn="tl">
                    <a:srgbClr val="000000">
                      <a:alpha val="30000"/>
                    </a:srgbClr>
                  </a:outerShdw>
                </a:effectLst>
              </a:rPr>
              <a:t>			</a:t>
            </a:r>
          </a:p>
          <a:p>
            <a:pPr marL="0" indent="0">
              <a:buNone/>
            </a:pPr>
            <a:endParaRPr lang="en-US" b="1" dirty="0">
              <a:ln w="11430"/>
              <a:solidFill>
                <a:srgbClr val="C00000"/>
              </a:solidFill>
              <a:effectLst>
                <a:outerShdw blurRad="80000" dist="40000" dir="5040000" algn="tl">
                  <a:srgbClr val="000000">
                    <a:alpha val="30000"/>
                  </a:srgbClr>
                </a:outerShdw>
              </a:effectLst>
            </a:endParaRPr>
          </a:p>
          <a:p>
            <a:pPr marL="0" indent="0">
              <a:buNone/>
            </a:pPr>
            <a:r>
              <a:rPr lang="en-US" b="1" dirty="0" smtClean="0">
                <a:ln w="11430"/>
                <a:solidFill>
                  <a:srgbClr val="C00000"/>
                </a:solidFill>
                <a:effectLst>
                  <a:outerShdw blurRad="80000" dist="40000" dir="5040000" algn="tl">
                    <a:srgbClr val="000000">
                      <a:alpha val="30000"/>
                    </a:srgbClr>
                  </a:outerShdw>
                </a:effectLst>
              </a:rPr>
              <a:t>		</a:t>
            </a:r>
            <a:r>
              <a:rPr lang="en-US" sz="6000" b="1" dirty="0" smtClean="0">
                <a:ln w="11430"/>
                <a:solidFill>
                  <a:srgbClr val="C00000"/>
                </a:solidFill>
                <a:effectLst>
                  <a:outerShdw blurRad="80000" dist="40000" dir="5040000" algn="tl">
                    <a:srgbClr val="000000">
                      <a:alpha val="30000"/>
                    </a:srgbClr>
                  </a:outerShdw>
                </a:effectLst>
              </a:rPr>
              <a:t>Thank </a:t>
            </a:r>
            <a:r>
              <a:rPr lang="en-US" sz="6000" b="1" dirty="0">
                <a:ln w="11430"/>
                <a:solidFill>
                  <a:srgbClr val="C00000"/>
                </a:solidFill>
                <a:effectLst>
                  <a:outerShdw blurRad="80000" dist="40000" dir="5040000" algn="tl">
                    <a:srgbClr val="000000">
                      <a:alpha val="30000"/>
                    </a:srgbClr>
                  </a:outerShdw>
                </a:effectLst>
              </a:rPr>
              <a:t>you</a:t>
            </a:r>
            <a:endParaRPr lang="en-US" sz="6000" b="1" dirty="0" smtClean="0">
              <a:ln w="11430"/>
              <a:solidFill>
                <a:srgbClr val="C00000"/>
              </a:solidFill>
              <a:effectLst>
                <a:outerShdw blurRad="80000" dist="40000" dir="5040000" algn="tl">
                  <a:srgbClr val="000000">
                    <a:alpha val="30000"/>
                  </a:srgbClr>
                </a:outerShdw>
              </a:effectLst>
            </a:endParaRPr>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21</a:t>
            </a:fld>
            <a:endParaRPr lang="en-US" dirty="0"/>
          </a:p>
        </p:txBody>
      </p:sp>
    </p:spTree>
    <p:extLst>
      <p:ext uri="{BB962C8B-B14F-4D97-AF65-F5344CB8AC3E}">
        <p14:creationId xmlns:p14="http://schemas.microsoft.com/office/powerpoint/2010/main" val="195464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Occupancy Counting Application</a:t>
            </a:r>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3</a:t>
            </a:fld>
            <a:endParaRPr lang="en-US" dirty="0"/>
          </a:p>
        </p:txBody>
      </p:sp>
      <p:pic>
        <p:nvPicPr>
          <p:cNvPr id="5" name="Picture 2" descr="http://info.rockrealestate.net/Portals/131623/images/silhouette-of-people-talk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672" y="1381760"/>
            <a:ext cx="4674647" cy="412496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http://3.bp.blogspot.com/-8aQP6rP_hnU/TVk5gr0O69I/AAAAAAAABP8/RNTuSbYpSz4/s320/bored-students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05120" y="1323463"/>
            <a:ext cx="3647440" cy="22922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Research_Works\Presentation\InfoCom2016\pptx\College Profess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398" y="3810000"/>
            <a:ext cx="3585845" cy="2590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5065" y="5105400"/>
            <a:ext cx="1951176" cy="523220"/>
          </a:xfrm>
          <a:prstGeom prst="rect">
            <a:avLst/>
          </a:prstGeom>
          <a:noFill/>
        </p:spPr>
        <p:txBody>
          <a:bodyPr wrap="none" rtlCol="0">
            <a:spAutoFit/>
          </a:bodyPr>
          <a:lstStyle/>
          <a:p>
            <a:r>
              <a:rPr lang="en-US" dirty="0" smtClean="0"/>
              <a:t>2 persons</a:t>
            </a:r>
            <a:endParaRPr lang="en-US" dirty="0"/>
          </a:p>
        </p:txBody>
      </p:sp>
      <p:sp>
        <p:nvSpPr>
          <p:cNvPr id="10" name="TextBox 9"/>
          <p:cNvSpPr txBox="1"/>
          <p:nvPr/>
        </p:nvSpPr>
        <p:spPr>
          <a:xfrm>
            <a:off x="2916025" y="4925070"/>
            <a:ext cx="1951176" cy="523220"/>
          </a:xfrm>
          <a:prstGeom prst="rect">
            <a:avLst/>
          </a:prstGeom>
          <a:noFill/>
        </p:spPr>
        <p:txBody>
          <a:bodyPr wrap="none" rtlCol="0">
            <a:spAutoFit/>
          </a:bodyPr>
          <a:lstStyle/>
          <a:p>
            <a:r>
              <a:rPr lang="en-US" dirty="0" smtClean="0"/>
              <a:t>3 persons</a:t>
            </a:r>
            <a:endParaRPr lang="en-US" dirty="0"/>
          </a:p>
        </p:txBody>
      </p:sp>
    </p:spTree>
    <p:extLst>
      <p:ext uri="{BB962C8B-B14F-4D97-AF65-F5344CB8AC3E}">
        <p14:creationId xmlns:p14="http://schemas.microsoft.com/office/powerpoint/2010/main" val="232563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Energy Management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4</a:t>
            </a:fld>
            <a:endParaRPr lang="en-US" dirty="0"/>
          </a:p>
        </p:txBody>
      </p:sp>
      <p:pic>
        <p:nvPicPr>
          <p:cNvPr id="6146" name="Picture 2" descr="F:\Research_Works\Presentation\InfoCom2016\pptx\energy_consump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 y="1413193"/>
            <a:ext cx="4249103" cy="4662487"/>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F:\Research_Works\Presentation\InfoCom2016\pptx\ligh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783" y="1413192"/>
            <a:ext cx="3878262" cy="27524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Research_Works\Presentation\InfoCom2016\pptx\te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4884" y="4389120"/>
            <a:ext cx="378205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33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a:t>
            </a:r>
            <a:endParaRPr lang="en-US" dirty="0"/>
          </a:p>
        </p:txBody>
      </p:sp>
      <p:sp>
        <p:nvSpPr>
          <p:cNvPr id="3" name="Content Placeholder 2"/>
          <p:cNvSpPr>
            <a:spLocks noGrp="1"/>
          </p:cNvSpPr>
          <p:nvPr>
            <p:ph idx="1"/>
          </p:nvPr>
        </p:nvSpPr>
        <p:spPr/>
        <p:txBody>
          <a:bodyPr/>
          <a:lstStyle/>
          <a:p>
            <a:r>
              <a:rPr lang="en-US" dirty="0" smtClean="0"/>
              <a:t>Activity Detection!</a:t>
            </a:r>
          </a:p>
          <a:p>
            <a:pPr lvl="1"/>
            <a:r>
              <a:rPr lang="en-US" dirty="0" smtClean="0"/>
              <a:t>How to Help Elder Individual?</a:t>
            </a:r>
          </a:p>
          <a:p>
            <a:pPr lvl="2"/>
            <a:r>
              <a:rPr lang="en-US" dirty="0" smtClean="0"/>
              <a:t>Recommendation System for Alzheimer’s Individual</a:t>
            </a:r>
          </a:p>
          <a:p>
            <a:pPr lvl="1"/>
            <a:r>
              <a:rPr lang="en-US" dirty="0" smtClean="0"/>
              <a:t>Which class is interactive?</a:t>
            </a:r>
          </a:p>
          <a:p>
            <a:pPr lvl="2"/>
            <a:r>
              <a:rPr lang="en-US" dirty="0" smtClean="0"/>
              <a:t>Check how many student ask questions</a:t>
            </a:r>
          </a:p>
          <a:p>
            <a:pPr lvl="1"/>
            <a:r>
              <a:rPr lang="en-US" dirty="0" smtClean="0"/>
              <a:t>How to manage building energy?</a:t>
            </a:r>
            <a:endParaRPr lang="en-US" dirty="0"/>
          </a:p>
          <a:p>
            <a:pPr lvl="2"/>
            <a:r>
              <a:rPr lang="en-US" dirty="0" smtClean="0"/>
              <a:t>Check human activity pattern to optimize energy usage</a:t>
            </a:r>
          </a:p>
          <a:p>
            <a:pPr lvl="2"/>
            <a:endParaRPr lang="en-US" dirty="0"/>
          </a:p>
          <a:p>
            <a:pPr marL="914400" lvl="2" indent="0">
              <a:buNone/>
            </a:pPr>
            <a:endParaRPr lang="en-US" dirty="0" smtClean="0"/>
          </a:p>
          <a:p>
            <a:pPr marL="914400" lvl="2" indent="0">
              <a:buNone/>
            </a:pPr>
            <a:r>
              <a:rPr lang="en-US" dirty="0" smtClean="0">
                <a:solidFill>
                  <a:srgbClr val="FF0000"/>
                </a:solidFill>
              </a:rPr>
              <a:t>        </a:t>
            </a:r>
            <a:r>
              <a:rPr lang="en-US" sz="2800" dirty="0" smtClean="0">
                <a:solidFill>
                  <a:srgbClr val="FF0000"/>
                </a:solidFill>
              </a:rPr>
              <a:t>Radar Sensor + Server </a:t>
            </a:r>
            <a:r>
              <a:rPr lang="en-US" sz="2800" smtClean="0">
                <a:solidFill>
                  <a:srgbClr val="FF0000"/>
                </a:solidFill>
              </a:rPr>
              <a:t>side processing</a:t>
            </a:r>
            <a:endParaRPr lang="en-US" sz="2800" dirty="0" smtClean="0">
              <a:solidFill>
                <a:srgbClr val="FF0000"/>
              </a:solidFill>
            </a:endParaRPr>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5</a:t>
            </a:fld>
            <a:endParaRPr lang="en-US" dirty="0"/>
          </a:p>
        </p:txBody>
      </p:sp>
    </p:spTree>
    <p:extLst>
      <p:ext uri="{BB962C8B-B14F-4D97-AF65-F5344CB8AC3E}">
        <p14:creationId xmlns:p14="http://schemas.microsoft.com/office/powerpoint/2010/main" val="479806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Ubiquitous </a:t>
            </a:r>
            <a:r>
              <a:rPr lang="en-US" dirty="0" smtClean="0"/>
              <a:t>Wearable Sensing</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6</a:t>
            </a:fld>
            <a:endParaRPr lang="en-US" dirty="0"/>
          </a:p>
        </p:txBody>
      </p:sp>
      <p:sp>
        <p:nvSpPr>
          <p:cNvPr id="5" name="Slide Number Placeholder 3"/>
          <p:cNvSpPr txBox="1">
            <a:spLocks/>
          </p:cNvSpPr>
          <p:nvPr/>
        </p:nvSpPr>
        <p:spPr>
          <a:xfrm>
            <a:off x="7892715" y="6541477"/>
            <a:ext cx="878322" cy="268395"/>
          </a:xfrm>
          <a:prstGeom prst="rect">
            <a:avLst/>
          </a:prstGeom>
        </p:spPr>
        <p:txBody>
          <a:bodyPr/>
          <a:lstStyle>
            <a:defPPr>
              <a:defRPr lang="en-US"/>
            </a:defPPr>
            <a:lvl1pPr algn="ctr" rtl="0" fontAlgn="base">
              <a:spcBef>
                <a:spcPct val="0"/>
              </a:spcBef>
              <a:spcAft>
                <a:spcPct val="0"/>
              </a:spcAft>
              <a:defRPr sz="1400" kern="1200">
                <a:solidFill>
                  <a:schemeClr val="bg1"/>
                </a:solidFill>
                <a:latin typeface="Verdana" pitchFamily="34" charset="0"/>
                <a:ea typeface="+mn-ea"/>
                <a:cs typeface="+mn-cs"/>
              </a:defRPr>
            </a:lvl1pPr>
            <a:lvl2pPr marL="457200" algn="ctr" rtl="0" fontAlgn="base">
              <a:spcBef>
                <a:spcPct val="0"/>
              </a:spcBef>
              <a:spcAft>
                <a:spcPct val="0"/>
              </a:spcAft>
              <a:defRPr sz="2800" kern="1200">
                <a:solidFill>
                  <a:srgbClr val="3333CC"/>
                </a:solidFill>
                <a:latin typeface="Verdana" pitchFamily="34" charset="0"/>
                <a:ea typeface="+mn-ea"/>
                <a:cs typeface="+mn-cs"/>
              </a:defRPr>
            </a:lvl2pPr>
            <a:lvl3pPr marL="914400" algn="ctr" rtl="0" fontAlgn="base">
              <a:spcBef>
                <a:spcPct val="0"/>
              </a:spcBef>
              <a:spcAft>
                <a:spcPct val="0"/>
              </a:spcAft>
              <a:defRPr sz="2800" kern="1200">
                <a:solidFill>
                  <a:srgbClr val="3333CC"/>
                </a:solidFill>
                <a:latin typeface="Verdana" pitchFamily="34" charset="0"/>
                <a:ea typeface="+mn-ea"/>
                <a:cs typeface="+mn-cs"/>
              </a:defRPr>
            </a:lvl3pPr>
            <a:lvl4pPr marL="1371600" algn="ctr" rtl="0" fontAlgn="base">
              <a:spcBef>
                <a:spcPct val="0"/>
              </a:spcBef>
              <a:spcAft>
                <a:spcPct val="0"/>
              </a:spcAft>
              <a:defRPr sz="2800" kern="1200">
                <a:solidFill>
                  <a:srgbClr val="3333CC"/>
                </a:solidFill>
                <a:latin typeface="Verdana" pitchFamily="34" charset="0"/>
                <a:ea typeface="+mn-ea"/>
                <a:cs typeface="+mn-cs"/>
              </a:defRPr>
            </a:lvl4pPr>
            <a:lvl5pPr marL="1828800" algn="ctr" rtl="0" fontAlgn="base">
              <a:spcBef>
                <a:spcPct val="0"/>
              </a:spcBef>
              <a:spcAft>
                <a:spcPct val="0"/>
              </a:spcAft>
              <a:defRPr sz="2800" kern="1200">
                <a:solidFill>
                  <a:srgbClr val="3333CC"/>
                </a:solidFill>
                <a:latin typeface="Verdana" pitchFamily="34" charset="0"/>
                <a:ea typeface="+mn-ea"/>
                <a:cs typeface="+mn-cs"/>
              </a:defRPr>
            </a:lvl5pPr>
            <a:lvl6pPr marL="2286000" algn="l" defTabSz="914400" rtl="0" eaLnBrk="1" latinLnBrk="0" hangingPunct="1">
              <a:defRPr sz="2800" kern="1200">
                <a:solidFill>
                  <a:srgbClr val="3333CC"/>
                </a:solidFill>
                <a:latin typeface="Verdana" pitchFamily="34" charset="0"/>
                <a:ea typeface="+mn-ea"/>
                <a:cs typeface="+mn-cs"/>
              </a:defRPr>
            </a:lvl6pPr>
            <a:lvl7pPr marL="2743200" algn="l" defTabSz="914400" rtl="0" eaLnBrk="1" latinLnBrk="0" hangingPunct="1">
              <a:defRPr sz="2800" kern="1200">
                <a:solidFill>
                  <a:srgbClr val="3333CC"/>
                </a:solidFill>
                <a:latin typeface="Verdana" pitchFamily="34" charset="0"/>
                <a:ea typeface="+mn-ea"/>
                <a:cs typeface="+mn-cs"/>
              </a:defRPr>
            </a:lvl7pPr>
            <a:lvl8pPr marL="3200400" algn="l" defTabSz="914400" rtl="0" eaLnBrk="1" latinLnBrk="0" hangingPunct="1">
              <a:defRPr sz="2800" kern="1200">
                <a:solidFill>
                  <a:srgbClr val="3333CC"/>
                </a:solidFill>
                <a:latin typeface="Verdana" pitchFamily="34" charset="0"/>
                <a:ea typeface="+mn-ea"/>
                <a:cs typeface="+mn-cs"/>
              </a:defRPr>
            </a:lvl8pPr>
            <a:lvl9pPr marL="3657600" algn="l" defTabSz="914400" rtl="0" eaLnBrk="1" latinLnBrk="0" hangingPunct="1">
              <a:defRPr sz="2800" kern="1200">
                <a:solidFill>
                  <a:srgbClr val="3333CC"/>
                </a:solidFill>
                <a:latin typeface="Verdana" pitchFamily="34" charset="0"/>
                <a:ea typeface="+mn-ea"/>
                <a:cs typeface="+mn-cs"/>
              </a:defRPr>
            </a:lvl9pPr>
          </a:lstStyle>
          <a:p>
            <a:fld id="{91E80013-07A9-4603-8CF6-B95031513E93}" type="slidenum">
              <a:rPr lang="en-US" altLang="zh-CN" smtClean="0"/>
              <a:pPr/>
              <a:t>6</a:t>
            </a:fld>
            <a:endParaRPr lang="en-US" dirty="0"/>
          </a:p>
        </p:txBody>
      </p:sp>
      <p:pic>
        <p:nvPicPr>
          <p:cNvPr id="6" name="Picture 2" descr="http://us.123rf.com/400wm/400/400/artandsoulphotostudio/artandsoulphotostudio1208/artandsoulphotostudio120800001/15058230-a-render-of-a-male-silhouette-isolated-on-a-solid-white-backgroun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234" y="1563877"/>
            <a:ext cx="3140100" cy="47042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dvice.com/sites/dvice/files/styles/blog_post_media/public/glsshwto987akj098a7df.jpg?itok=Wv3v7G9Z"/>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0215" y="1503495"/>
            <a:ext cx="1697816" cy="9406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backgroundMark x1="74494" y1="28415" x2="74494" y2="53552"/>
                        <a14:backgroundMark x1="66397" y1="54645" x2="66397" y2="54645"/>
                        <a14:backgroundMark x1="66397" y1="71585" x2="66397" y2="71585"/>
                        <a14:backgroundMark x1="46964" y1="57923" x2="46964" y2="57923"/>
                        <a14:backgroundMark x1="30769" y1="25137" x2="30769" y2="25137"/>
                        <a14:backgroundMark x1="25911" y1="13661" x2="25911" y2="13661"/>
                        <a14:backgroundMark x1="28340" y1="3825" x2="28340" y2="3825"/>
                      </a14:backgroundRemoval>
                    </a14:imgEffect>
                  </a14:imgLayer>
                </a14:imgProps>
              </a:ext>
              <a:ext uri="{28A0092B-C50C-407E-A947-70E740481C1C}">
                <a14:useLocalDpi xmlns:a14="http://schemas.microsoft.com/office/drawing/2010/main" val="0"/>
              </a:ext>
            </a:extLst>
          </a:blip>
          <a:srcRect/>
          <a:stretch>
            <a:fillRect/>
          </a:stretch>
        </p:blipFill>
        <p:spPr bwMode="auto">
          <a:xfrm>
            <a:off x="4045039" y="2305812"/>
            <a:ext cx="1024490" cy="760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855626" y="1770203"/>
            <a:ext cx="1512875" cy="461665"/>
          </a:xfrm>
          <a:prstGeom prst="rect">
            <a:avLst/>
          </a:prstGeom>
          <a:noFill/>
        </p:spPr>
        <p:txBody>
          <a:bodyPr wrap="square" rtlCol="0">
            <a:spAutoFit/>
          </a:bodyPr>
          <a:lstStyle/>
          <a:p>
            <a:r>
              <a:rPr lang="en-US" sz="2400" dirty="0" smtClean="0">
                <a:solidFill>
                  <a:srgbClr val="FF0000"/>
                </a:solidFill>
                <a:latin typeface="Arial" pitchFamily="34" charset="0"/>
                <a:cs typeface="Arial" pitchFamily="34" charset="0"/>
              </a:rPr>
              <a:t>Glass</a:t>
            </a:r>
            <a:endParaRPr lang="en-US" sz="2400" dirty="0">
              <a:solidFill>
                <a:srgbClr val="FF0000"/>
              </a:solidFill>
              <a:latin typeface="Arial" pitchFamily="34" charset="0"/>
              <a:cs typeface="Arial" pitchFamily="34" charset="0"/>
            </a:endParaRPr>
          </a:p>
        </p:txBody>
      </p:sp>
      <p:sp>
        <p:nvSpPr>
          <p:cNvPr id="10" name="TextBox 9"/>
          <p:cNvSpPr txBox="1"/>
          <p:nvPr/>
        </p:nvSpPr>
        <p:spPr>
          <a:xfrm>
            <a:off x="2532164" y="2160133"/>
            <a:ext cx="1512875" cy="461665"/>
          </a:xfrm>
          <a:prstGeom prst="rect">
            <a:avLst/>
          </a:prstGeom>
          <a:noFill/>
        </p:spPr>
        <p:txBody>
          <a:bodyPr wrap="square" rtlCol="0">
            <a:spAutoFit/>
          </a:bodyPr>
          <a:lstStyle/>
          <a:p>
            <a:r>
              <a:rPr lang="en-US" sz="2400" dirty="0" smtClean="0">
                <a:solidFill>
                  <a:srgbClr val="FF0000"/>
                </a:solidFill>
                <a:latin typeface="Arial" pitchFamily="34" charset="0"/>
                <a:cs typeface="Arial" pitchFamily="34" charset="0"/>
              </a:rPr>
              <a:t>Necklace</a:t>
            </a:r>
            <a:endParaRPr lang="en-US" sz="2400" dirty="0">
              <a:solidFill>
                <a:srgbClr val="FF0000"/>
              </a:solidFill>
              <a:latin typeface="Arial" pitchFamily="34" charset="0"/>
              <a:cs typeface="Arial" pitchFamily="34" charset="0"/>
            </a:endParaRPr>
          </a:p>
        </p:txBody>
      </p:sp>
      <p:sp>
        <p:nvSpPr>
          <p:cNvPr id="11" name="TextBox 10"/>
          <p:cNvSpPr txBox="1"/>
          <p:nvPr/>
        </p:nvSpPr>
        <p:spPr>
          <a:xfrm>
            <a:off x="2142684" y="2992684"/>
            <a:ext cx="1512875" cy="461665"/>
          </a:xfrm>
          <a:prstGeom prst="rect">
            <a:avLst/>
          </a:prstGeom>
          <a:noFill/>
        </p:spPr>
        <p:txBody>
          <a:bodyPr wrap="square" rtlCol="0">
            <a:spAutoFit/>
          </a:bodyPr>
          <a:lstStyle/>
          <a:p>
            <a:r>
              <a:rPr lang="en-US" sz="2400" dirty="0" smtClean="0">
                <a:solidFill>
                  <a:srgbClr val="FF0000"/>
                </a:solidFill>
                <a:latin typeface="Arial" pitchFamily="34" charset="0"/>
                <a:cs typeface="Arial" pitchFamily="34" charset="0"/>
              </a:rPr>
              <a:t>Watch</a:t>
            </a:r>
            <a:endParaRPr lang="en-US" sz="2400" dirty="0">
              <a:solidFill>
                <a:srgbClr val="FF0000"/>
              </a:solidFill>
              <a:latin typeface="Arial" pitchFamily="34" charset="0"/>
              <a:cs typeface="Arial" pitchFamily="34" charset="0"/>
            </a:endParaRPr>
          </a:p>
        </p:txBody>
      </p:sp>
      <p:sp>
        <p:nvSpPr>
          <p:cNvPr id="12" name="TextBox 11"/>
          <p:cNvSpPr txBox="1"/>
          <p:nvPr/>
        </p:nvSpPr>
        <p:spPr>
          <a:xfrm>
            <a:off x="4915826" y="4324094"/>
            <a:ext cx="1512875" cy="461665"/>
          </a:xfrm>
          <a:prstGeom prst="rect">
            <a:avLst/>
          </a:prstGeom>
          <a:noFill/>
        </p:spPr>
        <p:txBody>
          <a:bodyPr wrap="square" rtlCol="0">
            <a:spAutoFit/>
          </a:bodyPr>
          <a:lstStyle/>
          <a:p>
            <a:r>
              <a:rPr lang="en-US" sz="2400" dirty="0" smtClean="0">
                <a:solidFill>
                  <a:srgbClr val="FF0000"/>
                </a:solidFill>
                <a:latin typeface="Arial" pitchFamily="34" charset="0"/>
                <a:cs typeface="Arial" pitchFamily="34" charset="0"/>
              </a:rPr>
              <a:t>Phone</a:t>
            </a:r>
            <a:endParaRPr lang="en-US" sz="2400" dirty="0">
              <a:solidFill>
                <a:srgbClr val="FF0000"/>
              </a:solidFill>
              <a:latin typeface="Arial" pitchFamily="34" charset="0"/>
              <a:cs typeface="Arial" pitchFamily="34" charset="0"/>
            </a:endParaRPr>
          </a:p>
        </p:txBody>
      </p:sp>
      <p:sp>
        <p:nvSpPr>
          <p:cNvPr id="13" name="TextBox 12"/>
          <p:cNvSpPr txBox="1"/>
          <p:nvPr/>
        </p:nvSpPr>
        <p:spPr>
          <a:xfrm>
            <a:off x="5400206" y="3159962"/>
            <a:ext cx="1512875" cy="461665"/>
          </a:xfrm>
          <a:prstGeom prst="rect">
            <a:avLst/>
          </a:prstGeom>
          <a:noFill/>
        </p:spPr>
        <p:txBody>
          <a:bodyPr wrap="square" rtlCol="0">
            <a:spAutoFit/>
          </a:bodyPr>
          <a:lstStyle/>
          <a:p>
            <a:r>
              <a:rPr lang="en-US" sz="2400" dirty="0" smtClean="0">
                <a:solidFill>
                  <a:srgbClr val="FF0000"/>
                </a:solidFill>
                <a:latin typeface="Arial" pitchFamily="34" charset="0"/>
                <a:cs typeface="Arial" pitchFamily="34" charset="0"/>
              </a:rPr>
              <a:t>Brace</a:t>
            </a:r>
            <a:endParaRPr lang="en-US" sz="2400" dirty="0">
              <a:solidFill>
                <a:srgbClr val="FF0000"/>
              </a:solidFill>
              <a:latin typeface="Arial" pitchFamily="34" charset="0"/>
              <a:cs typeface="Arial" pitchFamily="34" charset="0"/>
            </a:endParaRPr>
          </a:p>
        </p:txBody>
      </p:sp>
      <p:pic>
        <p:nvPicPr>
          <p:cNvPr id="14" name="Picture 13"/>
          <p:cNvPicPr>
            <a:picLocks noChangeAspect="1"/>
          </p:cNvPicPr>
          <p:nvPr/>
        </p:nvPicPr>
        <p:blipFill>
          <a:blip r:embed="rId7">
            <a:extLst>
              <a:ext uri="{BEBA8EAE-BF5A-486C-A8C5-ECC9F3942E4B}">
                <a14:imgProps xmlns:a14="http://schemas.microsoft.com/office/drawing/2010/main">
                  <a14:imgLayer r:embed="rId8">
                    <a14:imgEffect>
                      <a14:backgroundRemoval t="800" b="99000" l="10000" r="90000"/>
                    </a14:imgEffect>
                  </a14:imgLayer>
                </a14:imgProps>
              </a:ext>
            </a:extLst>
          </a:blip>
          <a:stretch>
            <a:fillRect/>
          </a:stretch>
        </p:blipFill>
        <p:spPr>
          <a:xfrm>
            <a:off x="4311596" y="3574738"/>
            <a:ext cx="1061370" cy="1083300"/>
          </a:xfrm>
          <a:prstGeom prst="rect">
            <a:avLst/>
          </a:prstGeom>
        </p:spPr>
      </p:pic>
      <p:pic>
        <p:nvPicPr>
          <p:cNvPr id="1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0645" y="3468228"/>
            <a:ext cx="676955" cy="857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0" descr="http://cdn3.pcadvisor.co.uk/cmsdata/features/3422006/Fitbit-flex-black.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47" r="29354"/>
          <a:stretch/>
        </p:blipFill>
        <p:spPr bwMode="auto">
          <a:xfrm>
            <a:off x="5939253" y="3606935"/>
            <a:ext cx="418845" cy="645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79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Ambient Sensing</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7</a:t>
            </a:fld>
            <a:endParaRPr lang="en-US" dirty="0"/>
          </a:p>
        </p:txBody>
      </p:sp>
      <p:pic>
        <p:nvPicPr>
          <p:cNvPr id="7170" name="Picture 2" descr="F:\Research_Works\Presentation\InfoCom2016\pptx\ambientsens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80" y="1402080"/>
            <a:ext cx="8392160" cy="484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340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sensor ?</a:t>
            </a:r>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8</a:t>
            </a:fld>
            <a:endParaRPr lang="en-US" dirty="0"/>
          </a:p>
        </p:txBody>
      </p:sp>
      <p:pic>
        <p:nvPicPr>
          <p:cNvPr id="8194" name="Picture 2" descr="F:\Research_Works\Presentation\InfoCom2016\pptx\bumblebe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8" y="1434465"/>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3944" y="4977775"/>
            <a:ext cx="3524747" cy="523220"/>
          </a:xfrm>
          <a:prstGeom prst="rect">
            <a:avLst/>
          </a:prstGeom>
          <a:noFill/>
        </p:spPr>
        <p:txBody>
          <a:bodyPr wrap="none" rtlCol="0">
            <a:spAutoFit/>
          </a:bodyPr>
          <a:lstStyle/>
          <a:p>
            <a:r>
              <a:rPr lang="en-US" dirty="0" smtClean="0"/>
              <a:t>Bumble Bee Radar</a:t>
            </a:r>
            <a:endParaRPr lang="en-US" dirty="0"/>
          </a:p>
        </p:txBody>
      </p:sp>
      <p:sp>
        <p:nvSpPr>
          <p:cNvPr id="6" name="TextBox 5"/>
          <p:cNvSpPr txBox="1"/>
          <p:nvPr/>
        </p:nvSpPr>
        <p:spPr>
          <a:xfrm>
            <a:off x="4531360" y="1649730"/>
            <a:ext cx="4917441" cy="523220"/>
          </a:xfrm>
          <a:prstGeom prst="rect">
            <a:avLst/>
          </a:prstGeom>
          <a:noFill/>
        </p:spPr>
        <p:txBody>
          <a:bodyPr wrap="square" rtlCol="0">
            <a:spAutoFit/>
          </a:bodyPr>
          <a:lstStyle/>
          <a:p>
            <a:r>
              <a:rPr lang="en-US" dirty="0" smtClean="0"/>
              <a:t>Pulse Doppler Radar</a:t>
            </a:r>
            <a:endParaRPr lang="en-US" dirty="0"/>
          </a:p>
        </p:txBody>
      </p:sp>
      <p:sp>
        <p:nvSpPr>
          <p:cNvPr id="9" name="Content Placeholder 2"/>
          <p:cNvSpPr txBox="1">
            <a:spLocks noGrp="1"/>
          </p:cNvSpPr>
          <p:nvPr>
            <p:ph idx="1"/>
          </p:nvPr>
        </p:nvSpPr>
        <p:spPr>
          <a:xfrm>
            <a:off x="4145280" y="5195256"/>
            <a:ext cx="5019040" cy="1132322"/>
          </a:xfrm>
          <a:prstGeom prst="rect">
            <a:avLst/>
          </a:prstGeom>
          <a:solidFill>
            <a:srgbClr val="A50021"/>
          </a:solidFill>
          <a:ln w="9525">
            <a:solidFill>
              <a:schemeClr val="bg2"/>
            </a:solidFill>
            <a:miter lim="800000"/>
            <a:headEnd/>
            <a:tailEnd/>
          </a:ln>
          <a:effectLst>
            <a:outerShdw sx="1000" sy="1000" algn="ctr" rotWithShape="0">
              <a:schemeClr val="bg2"/>
            </a:outerShdw>
          </a:effectLst>
          <a:scene3d>
            <a:camera prst="orthographicFront"/>
            <a:lightRig rig="threePt" dir="t"/>
          </a:scene3d>
          <a:sp3d>
            <a:bevelT w="165100" prst="coolSlant"/>
          </a:sp3d>
        </p:spPr>
        <p:txBody>
          <a:bodyPr lIns="100540" tIns="0" rIns="100540" bIns="0" anchor="ctr" anchorCtr="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sz="3200" dirty="0" smtClean="0">
                <a:latin typeface="Arial" pitchFamily="34" charset="0"/>
                <a:cs typeface="Arial" pitchFamily="34" charset="0"/>
              </a:rPr>
              <a:t>Next thing: </a:t>
            </a:r>
          </a:p>
          <a:p>
            <a:r>
              <a:rPr lang="en-US" sz="3200" dirty="0" smtClean="0">
                <a:latin typeface="Arial" pitchFamily="34" charset="0"/>
                <a:cs typeface="Arial" pitchFamily="34" charset="0"/>
              </a:rPr>
              <a:t>How to sense activity?</a:t>
            </a:r>
            <a:endParaRPr lang="en-US" sz="3200" dirty="0">
              <a:latin typeface="Arial" pitchFamily="34" charset="0"/>
              <a:cs typeface="Arial" pitchFamily="34" charset="0"/>
            </a:endParaRPr>
          </a:p>
        </p:txBody>
      </p:sp>
      <p:pic>
        <p:nvPicPr>
          <p:cNvPr id="8195" name="Picture 3" descr="F:\Research_Works\Presentation\InfoCom2016\pptx\pulse_doppl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2880" y="2172951"/>
            <a:ext cx="3454400" cy="198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1E80013-07A9-4603-8CF6-B95031513E93}" type="slidenum">
              <a:rPr lang="en-US" altLang="zh-CN" smtClean="0"/>
              <a:pPr/>
              <a:t>9</a:t>
            </a:fld>
            <a:endParaRPr lang="en-US" dirty="0"/>
          </a:p>
        </p:txBody>
      </p:sp>
      <p:pic>
        <p:nvPicPr>
          <p:cNvPr id="9218" name="Picture 2" descr="F:\Research_Works\Presentation\InfoCom2016\pptx\brush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23" y="1469708"/>
            <a:ext cx="2390457" cy="2441892"/>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F:\Research_Works\Presentation\InfoCom2016\pptx\clea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943" y="1469708"/>
            <a:ext cx="4036377" cy="224885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Research_Works\Presentation\InfoCom2016\pptx\cook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944" y="3911600"/>
            <a:ext cx="4036376" cy="2092959"/>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F:\Research_Works\Presentation\InfoCom2016\pptx\entertainm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22" y="4053841"/>
            <a:ext cx="3751897" cy="206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9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vel">
  <a:themeElements>
    <a:clrScheme name="Level 13">
      <a:dk1>
        <a:srgbClr val="000000"/>
      </a:dk1>
      <a:lt1>
        <a:srgbClr val="FFFFFF"/>
      </a:lt1>
      <a:dk2>
        <a:srgbClr val="000000"/>
      </a:dk2>
      <a:lt2>
        <a:srgbClr val="000000"/>
      </a:lt2>
      <a:accent1>
        <a:srgbClr val="33CCFF"/>
      </a:accent1>
      <a:accent2>
        <a:srgbClr val="33CCFF"/>
      </a:accent2>
      <a:accent3>
        <a:srgbClr val="FFFFFF"/>
      </a:accent3>
      <a:accent4>
        <a:srgbClr val="000000"/>
      </a:accent4>
      <a:accent5>
        <a:srgbClr val="ADE2FF"/>
      </a:accent5>
      <a:accent6>
        <a:srgbClr val="2DB9E7"/>
      </a:accent6>
      <a:hlink>
        <a:srgbClr val="FFCC00"/>
      </a:hlink>
      <a:folHlink>
        <a:srgbClr val="CC9900"/>
      </a:folHlink>
    </a:clrScheme>
    <a:fontScheme name="Level">
      <a:majorFont>
        <a:latin typeface="Garam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rgbClr val="3333CC"/>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rgbClr val="3333CC"/>
            </a:solidFill>
            <a:effectLst/>
            <a:latin typeface="Verdana" pitchFamily="34" charset="0"/>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9">
        <a:dk1>
          <a:srgbClr val="000000"/>
        </a:dk1>
        <a:lt1>
          <a:srgbClr val="FFFFFF"/>
        </a:lt1>
        <a:dk2>
          <a:srgbClr val="FF0000"/>
        </a:dk2>
        <a:lt2>
          <a:srgbClr val="FF0000"/>
        </a:lt2>
        <a:accent1>
          <a:srgbClr val="99CC00"/>
        </a:accent1>
        <a:accent2>
          <a:srgbClr val="000000"/>
        </a:accent2>
        <a:accent3>
          <a:srgbClr val="FFFFFF"/>
        </a:accent3>
        <a:accent4>
          <a:srgbClr val="000000"/>
        </a:accent4>
        <a:accent5>
          <a:srgbClr val="CAE2AA"/>
        </a:accent5>
        <a:accent6>
          <a:srgbClr val="000000"/>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10">
        <a:dk1>
          <a:srgbClr val="000000"/>
        </a:dk1>
        <a:lt1>
          <a:srgbClr val="FFFFFF"/>
        </a:lt1>
        <a:dk2>
          <a:srgbClr val="000000"/>
        </a:dk2>
        <a:lt2>
          <a:srgbClr val="000000"/>
        </a:lt2>
        <a:accent1>
          <a:srgbClr val="99CC00"/>
        </a:accent1>
        <a:accent2>
          <a:srgbClr val="FF0000"/>
        </a:accent2>
        <a:accent3>
          <a:srgbClr val="FFFFFF"/>
        </a:accent3>
        <a:accent4>
          <a:srgbClr val="000000"/>
        </a:accent4>
        <a:accent5>
          <a:srgbClr val="CAE2AA"/>
        </a:accent5>
        <a:accent6>
          <a:srgbClr val="E70000"/>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11">
        <a:dk1>
          <a:srgbClr val="000000"/>
        </a:dk1>
        <a:lt1>
          <a:srgbClr val="FFFFFF"/>
        </a:lt1>
        <a:dk2>
          <a:srgbClr val="000000"/>
        </a:dk2>
        <a:lt2>
          <a:srgbClr val="000000"/>
        </a:lt2>
        <a:accent1>
          <a:srgbClr val="FF0000"/>
        </a:accent1>
        <a:accent2>
          <a:srgbClr val="FF0000"/>
        </a:accent2>
        <a:accent3>
          <a:srgbClr val="FFFFFF"/>
        </a:accent3>
        <a:accent4>
          <a:srgbClr val="000000"/>
        </a:accent4>
        <a:accent5>
          <a:srgbClr val="FFAAAA"/>
        </a:accent5>
        <a:accent6>
          <a:srgbClr val="E70000"/>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12">
        <a:dk1>
          <a:srgbClr val="000000"/>
        </a:dk1>
        <a:lt1>
          <a:srgbClr val="FFFFFF"/>
        </a:lt1>
        <a:dk2>
          <a:srgbClr val="000000"/>
        </a:dk2>
        <a:lt2>
          <a:srgbClr val="000000"/>
        </a:lt2>
        <a:accent1>
          <a:srgbClr val="33CCFF"/>
        </a:accent1>
        <a:accent2>
          <a:srgbClr val="FF0000"/>
        </a:accent2>
        <a:accent3>
          <a:srgbClr val="FFFFFF"/>
        </a:accent3>
        <a:accent4>
          <a:srgbClr val="000000"/>
        </a:accent4>
        <a:accent5>
          <a:srgbClr val="ADE2FF"/>
        </a:accent5>
        <a:accent6>
          <a:srgbClr val="E70000"/>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13">
        <a:dk1>
          <a:srgbClr val="000000"/>
        </a:dk1>
        <a:lt1>
          <a:srgbClr val="FFFFFF"/>
        </a:lt1>
        <a:dk2>
          <a:srgbClr val="000000"/>
        </a:dk2>
        <a:lt2>
          <a:srgbClr val="000000"/>
        </a:lt2>
        <a:accent1>
          <a:srgbClr val="33CCFF"/>
        </a:accent1>
        <a:accent2>
          <a:srgbClr val="33CCFF"/>
        </a:accent2>
        <a:accent3>
          <a:srgbClr val="FFFFFF"/>
        </a:accent3>
        <a:accent4>
          <a:srgbClr val="000000"/>
        </a:accent4>
        <a:accent5>
          <a:srgbClr val="ADE2FF"/>
        </a:accent5>
        <a:accent6>
          <a:srgbClr val="2DB9E7"/>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Level</Template>
  <TotalTime>40308</TotalTime>
  <Pages>0</Pages>
  <Words>703</Words>
  <Characters>0</Characters>
  <Application>Microsoft Office PowerPoint</Application>
  <DocSecurity>0</DocSecurity>
  <PresentationFormat>On-screen Show (4:3)</PresentationFormat>
  <Lines>0</Lines>
  <Paragraphs>169</Paragraphs>
  <Slides>21</Slides>
  <Notes>10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Level</vt:lpstr>
      <vt:lpstr>RAM: Radar-based Activity Monitor</vt:lpstr>
      <vt:lpstr>Assistive Elderly Care Application</vt:lpstr>
      <vt:lpstr>Occupancy Counting Application</vt:lpstr>
      <vt:lpstr>Building Energy Management</vt:lpstr>
      <vt:lpstr>Solutions?</vt:lpstr>
      <vt:lpstr>Ubiquitous Wearable Sensing</vt:lpstr>
      <vt:lpstr>Ambient Sensing</vt:lpstr>
      <vt:lpstr>Which sensor ?</vt:lpstr>
      <vt:lpstr>Activities</vt:lpstr>
      <vt:lpstr>How to Detect Activities?</vt:lpstr>
      <vt:lpstr>How to Detect Activities?</vt:lpstr>
      <vt:lpstr>Overview of RAM</vt:lpstr>
      <vt:lpstr>Hardware Architecture</vt:lpstr>
      <vt:lpstr>Representing Radar Signals</vt:lpstr>
      <vt:lpstr>Capturing Fine-grained Human Body Movements</vt:lpstr>
      <vt:lpstr>Determining Differences in Activities</vt:lpstr>
      <vt:lpstr>Single RAM Setup</vt:lpstr>
      <vt:lpstr>Homogeneous Data Fusion with multiple Radars at different positions</vt:lpstr>
      <vt:lpstr>Heterogeneous Data Fusion with multiple Radars at different positions</vt:lpstr>
      <vt:lpstr>Conclusion</vt:lpstr>
      <vt:lpstr> </vt:lpstr>
    </vt:vector>
  </TitlesOfParts>
  <Company>WINLAB</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Noreen DeCarlo</dc:creator>
  <cp:lastModifiedBy>hafiz khan</cp:lastModifiedBy>
  <cp:revision>720</cp:revision>
  <cp:lastPrinted>1899-12-30T00:00:00Z</cp:lastPrinted>
  <dcterms:created xsi:type="dcterms:W3CDTF">2008-01-02T19:00:50Z</dcterms:created>
  <dcterms:modified xsi:type="dcterms:W3CDTF">2016-04-10T17:32:19Z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2052-6.3.0.1705</vt:lpwstr>
  </property>
</Properties>
</file>